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79" r:id="rId4"/>
    <p:sldId id="290" r:id="rId5"/>
    <p:sldId id="291" r:id="rId6"/>
    <p:sldId id="280" r:id="rId7"/>
    <p:sldId id="282" r:id="rId8"/>
    <p:sldId id="281" r:id="rId9"/>
    <p:sldId id="257" r:id="rId10"/>
    <p:sldId id="278" r:id="rId11"/>
    <p:sldId id="269" r:id="rId12"/>
    <p:sldId id="268" r:id="rId13"/>
    <p:sldId id="270" r:id="rId14"/>
    <p:sldId id="259" r:id="rId15"/>
    <p:sldId id="261" r:id="rId16"/>
    <p:sldId id="260" r:id="rId17"/>
    <p:sldId id="292" r:id="rId18"/>
    <p:sldId id="262" r:id="rId19"/>
    <p:sldId id="264" r:id="rId20"/>
    <p:sldId id="265" r:id="rId21"/>
    <p:sldId id="266" r:id="rId22"/>
    <p:sldId id="267" r:id="rId23"/>
    <p:sldId id="283" r:id="rId24"/>
    <p:sldId id="284" r:id="rId25"/>
    <p:sldId id="286" r:id="rId26"/>
    <p:sldId id="285" r:id="rId27"/>
    <p:sldId id="287" r:id="rId28"/>
    <p:sldId id="288" r:id="rId29"/>
    <p:sldId id="289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es.thefreedictionary.com/favorecer" TargetMode="External"/><Relationship Id="rId3" Type="http://schemas.openxmlformats.org/officeDocument/2006/relationships/hyperlink" Target="http://es.thefreedictionary.com/venerar" TargetMode="External"/><Relationship Id="rId7" Type="http://schemas.openxmlformats.org/officeDocument/2006/relationships/hyperlink" Target="http://es.thefreedictionary.com/realzar" TargetMode="External"/><Relationship Id="rId2" Type="http://schemas.openxmlformats.org/officeDocument/2006/relationships/hyperlink" Target="http://es.thefreedictionary.com/respeta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thefreedictionary.com/ensalzar" TargetMode="External"/><Relationship Id="rId5" Type="http://schemas.openxmlformats.org/officeDocument/2006/relationships/hyperlink" Target="http://es.thefreedictionary.com/distinguir" TargetMode="External"/><Relationship Id="rId4" Type="http://schemas.openxmlformats.org/officeDocument/2006/relationships/hyperlink" Target="http://es.thefreedictionary.com/enaltecer" TargetMode="External"/><Relationship Id="rId9" Type="http://schemas.openxmlformats.org/officeDocument/2006/relationships/hyperlink" Target="http://es.thefreedictionary.com/prestigiar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Paternidad y Honra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Emma Pinel de Sosa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8996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Orfandad de los hijos </a:t>
            </a:r>
            <a:endParaRPr lang="es-H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6406" y="2430049"/>
            <a:ext cx="9923861" cy="3933173"/>
          </a:xfrm>
        </p:spPr>
        <p:txBody>
          <a:bodyPr>
            <a:normAutofit lnSpcReduction="10000"/>
          </a:bodyPr>
          <a:lstStyle/>
          <a:p>
            <a:pPr algn="just"/>
            <a:r>
              <a:rPr lang="es-HN" sz="2800" dirty="0" smtClean="0"/>
              <a:t>Los </a:t>
            </a:r>
            <a:r>
              <a:rPr lang="es-HN" sz="2800" dirty="0"/>
              <a:t>huérfanos reciben su identidad primaria a través de las </a:t>
            </a:r>
            <a:r>
              <a:rPr lang="es-HN" sz="2800" dirty="0" smtClean="0"/>
              <a:t>posesiones y posiciones, de su </a:t>
            </a:r>
            <a:r>
              <a:rPr lang="es-HN" sz="2800" dirty="0"/>
              <a:t>apariencia física, </a:t>
            </a:r>
            <a:r>
              <a:rPr lang="es-HN" sz="2800" dirty="0" smtClean="0"/>
              <a:t>de ciertas </a:t>
            </a:r>
            <a:r>
              <a:rPr lang="es-HN" sz="2800" dirty="0"/>
              <a:t>actividades y </a:t>
            </a:r>
            <a:r>
              <a:rPr lang="es-HN" sz="2800" dirty="0" smtClean="0"/>
              <a:t>de la </a:t>
            </a:r>
            <a:r>
              <a:rPr lang="es-HN" sz="2800" dirty="0"/>
              <a:t>aceptación de los demás.  </a:t>
            </a:r>
          </a:p>
          <a:p>
            <a:pPr algn="just"/>
            <a:r>
              <a:rPr lang="es-HN" sz="2800" dirty="0"/>
              <a:t>L</a:t>
            </a:r>
            <a:r>
              <a:rPr lang="es-HN" sz="2800" dirty="0" smtClean="0"/>
              <a:t>a </a:t>
            </a:r>
            <a:r>
              <a:rPr lang="es-HN" sz="2800" dirty="0"/>
              <a:t>ausencia física o de la manifestación de amor y aprobación de los padres </a:t>
            </a:r>
            <a:r>
              <a:rPr lang="es-HN" sz="2800" dirty="0" smtClean="0"/>
              <a:t>biológicos dejan marcas de rechazo; haciendo más difícil salir de la Orfandad.</a:t>
            </a:r>
          </a:p>
          <a:p>
            <a:pPr algn="just"/>
            <a:r>
              <a:rPr lang="es-HN" sz="2800" dirty="0"/>
              <a:t>Hay </a:t>
            </a:r>
            <a:r>
              <a:rPr lang="es-HN" sz="2800" dirty="0" smtClean="0"/>
              <a:t>creyentes que </a:t>
            </a:r>
            <a:r>
              <a:rPr lang="es-HN" sz="2800" dirty="0"/>
              <a:t>viven huérfanos, porque no se les ha revelado la Paternidad de Dios.</a:t>
            </a:r>
          </a:p>
          <a:p>
            <a:pPr marL="0" indent="0" algn="just">
              <a:buNone/>
            </a:pPr>
            <a:endParaRPr lang="es-HN" sz="2800" dirty="0" smtClean="0"/>
          </a:p>
        </p:txBody>
      </p:sp>
    </p:spTree>
    <p:extLst>
      <p:ext uri="{BB962C8B-B14F-4D97-AF65-F5344CB8AC3E}">
        <p14:creationId xmlns:p14="http://schemas.microsoft.com/office/powerpoint/2010/main" val="2906646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anando la Orfandad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3047" y="2279737"/>
            <a:ext cx="10328753" cy="4321479"/>
          </a:xfrm>
        </p:spPr>
        <p:txBody>
          <a:bodyPr>
            <a:normAutofit fontScale="92500"/>
          </a:bodyPr>
          <a:lstStyle/>
          <a:p>
            <a:pPr algn="just"/>
            <a:r>
              <a:rPr lang="es-HN" sz="2800" dirty="0" smtClean="0"/>
              <a:t>Sólo Dios puede quitar la orfandad de las personas</a:t>
            </a:r>
          </a:p>
          <a:p>
            <a:pPr algn="just"/>
            <a:r>
              <a:rPr lang="es-HN" sz="2800" dirty="0" smtClean="0"/>
              <a:t>Él es el Único que lo llena todo en todos.</a:t>
            </a:r>
          </a:p>
          <a:p>
            <a:pPr algn="just"/>
            <a:r>
              <a:rPr lang="es-HN" sz="2800" dirty="0" smtClean="0"/>
              <a:t>Muchos creyentes buscan un “papá” o una “mamá” en los pastores, eso es un peligro.</a:t>
            </a:r>
          </a:p>
          <a:p>
            <a:pPr algn="just"/>
            <a:r>
              <a:rPr lang="es-HN" sz="2800" dirty="0"/>
              <a:t>Los </a:t>
            </a:r>
            <a:r>
              <a:rPr lang="es-HN" sz="2800" dirty="0" smtClean="0"/>
              <a:t>Ministros </a:t>
            </a:r>
            <a:r>
              <a:rPr lang="es-HN" sz="2800" dirty="0"/>
              <a:t>y los Padres espirituales </a:t>
            </a:r>
            <a:r>
              <a:rPr lang="es-HN" sz="2800" b="1" dirty="0"/>
              <a:t>NO</a:t>
            </a:r>
            <a:r>
              <a:rPr lang="es-HN" sz="2800" dirty="0"/>
              <a:t> pueden </a:t>
            </a:r>
            <a:r>
              <a:rPr lang="es-HN" sz="2800" dirty="0" smtClean="0"/>
              <a:t>suplir la paternidad Biológica, </a:t>
            </a:r>
            <a:r>
              <a:rPr lang="es-HN" sz="2800" dirty="0"/>
              <a:t>mucho menos la Paternidad </a:t>
            </a:r>
            <a:r>
              <a:rPr lang="es-HN" sz="2800" dirty="0" smtClean="0"/>
              <a:t>Divina.</a:t>
            </a:r>
          </a:p>
          <a:p>
            <a:pPr algn="just"/>
            <a:r>
              <a:rPr lang="es-HN" sz="2800" dirty="0" smtClean="0"/>
              <a:t>El huérfano espiritual no podrá recibir paternidad espiritual de un ministro, si antes no se le ha revelado la Paternidad de Dios.</a:t>
            </a:r>
          </a:p>
          <a:p>
            <a:pPr algn="just"/>
            <a:endParaRPr lang="es-HN" sz="2800" dirty="0"/>
          </a:p>
          <a:p>
            <a:pPr algn="just"/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744011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436846" cy="706964"/>
          </a:xfrm>
        </p:spPr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</a:t>
            </a: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Quiénes Pueden ser Padres Espirituales?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3567" y="2354893"/>
            <a:ext cx="10078234" cy="43214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dirty="0" smtClean="0"/>
              <a:t>Un </a:t>
            </a:r>
            <a:r>
              <a:rPr lang="en-US" sz="2800" dirty="0" err="1" smtClean="0"/>
              <a:t>varón</a:t>
            </a:r>
            <a:r>
              <a:rPr lang="en-US" sz="2800" dirty="0" smtClean="0"/>
              <a:t> o </a:t>
            </a:r>
            <a:r>
              <a:rPr lang="en-US" sz="2800" dirty="0" err="1" smtClean="0"/>
              <a:t>mujer</a:t>
            </a:r>
            <a:r>
              <a:rPr lang="en-US" sz="2800" dirty="0" smtClean="0"/>
              <a:t> </a:t>
            </a:r>
            <a:r>
              <a:rPr lang="en-US" sz="2800" dirty="0" err="1" smtClean="0"/>
              <a:t>nacido</a:t>
            </a:r>
            <a:r>
              <a:rPr lang="en-US" sz="2800" dirty="0" smtClean="0"/>
              <a:t>(a) </a:t>
            </a:r>
            <a:r>
              <a:rPr lang="en-US" sz="2800" dirty="0"/>
              <a:t>de </a:t>
            </a:r>
            <a:r>
              <a:rPr lang="en-US" sz="2800" dirty="0" err="1"/>
              <a:t>nuevo</a:t>
            </a:r>
            <a:r>
              <a:rPr lang="en-US" sz="2800" dirty="0"/>
              <a:t>,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/>
              <a:t>haya</a:t>
            </a:r>
            <a:r>
              <a:rPr lang="en-US" sz="2800" dirty="0"/>
              <a:t> </a:t>
            </a:r>
            <a:r>
              <a:rPr lang="en-US" sz="2800" dirty="0" err="1"/>
              <a:t>recibido</a:t>
            </a:r>
            <a:r>
              <a:rPr lang="en-US" sz="2800" dirty="0"/>
              <a:t> la </a:t>
            </a:r>
            <a:r>
              <a:rPr lang="en-US" sz="2800" dirty="0" err="1"/>
              <a:t>revelación</a:t>
            </a:r>
            <a:r>
              <a:rPr lang="en-US" sz="2800" dirty="0"/>
              <a:t> de la </a:t>
            </a:r>
            <a:r>
              <a:rPr lang="en-US" sz="2800" dirty="0" err="1"/>
              <a:t>Paternidad</a:t>
            </a:r>
            <a:r>
              <a:rPr lang="en-US" sz="2800" dirty="0"/>
              <a:t> de Dios y </a:t>
            </a:r>
            <a:r>
              <a:rPr lang="en-US" sz="2800" dirty="0" smtClean="0"/>
              <a:t>la viva.</a:t>
            </a:r>
          </a:p>
          <a:p>
            <a:pPr algn="just"/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además</a:t>
            </a:r>
            <a:r>
              <a:rPr lang="en-US" sz="2800" dirty="0" smtClean="0"/>
              <a:t> </a:t>
            </a:r>
            <a:r>
              <a:rPr lang="en-US" sz="2800" dirty="0" err="1" smtClean="0"/>
              <a:t>haya</a:t>
            </a:r>
            <a:r>
              <a:rPr lang="en-US" sz="2800" dirty="0" smtClean="0"/>
              <a:t> </a:t>
            </a:r>
            <a:r>
              <a:rPr lang="en-US" sz="2800" dirty="0" err="1" smtClean="0"/>
              <a:t>sido</a:t>
            </a:r>
            <a:r>
              <a:rPr lang="en-US" sz="2800" dirty="0" smtClean="0"/>
              <a:t> un(a) </a:t>
            </a:r>
            <a:r>
              <a:rPr lang="en-US" sz="2800" dirty="0" err="1" smtClean="0"/>
              <a:t>buen</a:t>
            </a:r>
            <a:r>
              <a:rPr lang="en-US" sz="2800" dirty="0" smtClean="0"/>
              <a:t>(a) </a:t>
            </a:r>
            <a:r>
              <a:rPr lang="en-US" sz="2800" dirty="0" err="1" smtClean="0"/>
              <a:t>hijo</a:t>
            </a:r>
            <a:r>
              <a:rPr lang="en-US" sz="2800" dirty="0" smtClean="0"/>
              <a:t>(a) </a:t>
            </a:r>
            <a:r>
              <a:rPr lang="en-US" sz="2800" dirty="0" err="1" smtClean="0"/>
              <a:t>espiritual</a:t>
            </a:r>
            <a:endParaRPr lang="en-US" sz="2800" dirty="0"/>
          </a:p>
          <a:p>
            <a:pPr algn="just"/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smtClean="0"/>
              <a:t>Dios lo </a:t>
            </a:r>
            <a:r>
              <a:rPr lang="en-US" sz="2800" dirty="0" err="1" smtClean="0"/>
              <a:t>llame</a:t>
            </a:r>
            <a:r>
              <a:rPr lang="en-US" sz="2800" dirty="0" smtClean="0"/>
              <a:t> para </a:t>
            </a:r>
            <a:r>
              <a:rPr lang="en-US" sz="2800" dirty="0" err="1" smtClean="0"/>
              <a:t>ello</a:t>
            </a:r>
            <a:r>
              <a:rPr lang="en-US" sz="2800" dirty="0"/>
              <a:t> </a:t>
            </a:r>
            <a:r>
              <a:rPr lang="en-US" sz="2800" dirty="0" smtClean="0"/>
              <a:t>y </a:t>
            </a:r>
            <a:r>
              <a:rPr lang="en-US" sz="2800" dirty="0" err="1" smtClean="0"/>
              <a:t>que</a:t>
            </a:r>
            <a:r>
              <a:rPr lang="en-US" sz="2800" dirty="0"/>
              <a:t> </a:t>
            </a:r>
            <a:r>
              <a:rPr lang="en-US" sz="2800" dirty="0" err="1" smtClean="0"/>
              <a:t>tenga</a:t>
            </a:r>
            <a:r>
              <a:rPr lang="en-US" sz="2800" dirty="0" smtClean="0"/>
              <a:t> </a:t>
            </a:r>
            <a:r>
              <a:rPr lang="en-US" sz="2800" dirty="0" err="1" smtClean="0"/>
              <a:t>madurez</a:t>
            </a:r>
            <a:r>
              <a:rPr lang="en-US" sz="2800" dirty="0" smtClean="0"/>
              <a:t> </a:t>
            </a:r>
          </a:p>
          <a:p>
            <a:pPr algn="just"/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pueda</a:t>
            </a:r>
            <a:r>
              <a:rPr lang="en-US" sz="2800" dirty="0" smtClean="0"/>
              <a:t> </a:t>
            </a:r>
            <a:r>
              <a:rPr lang="en-US" sz="2800" dirty="0" err="1" smtClean="0"/>
              <a:t>engendrar</a:t>
            </a:r>
            <a:r>
              <a:rPr lang="en-US" sz="2800" dirty="0" smtClean="0"/>
              <a:t> </a:t>
            </a:r>
            <a:r>
              <a:rPr lang="en-US" sz="2800" dirty="0" err="1" smtClean="0"/>
              <a:t>hijos</a:t>
            </a:r>
            <a:r>
              <a:rPr lang="en-US" sz="2800" dirty="0" smtClean="0"/>
              <a:t> </a:t>
            </a:r>
            <a:r>
              <a:rPr lang="en-US" sz="2800" dirty="0" err="1" smtClean="0"/>
              <a:t>espirituales</a:t>
            </a:r>
            <a:r>
              <a:rPr lang="en-US" sz="2800" dirty="0" smtClean="0"/>
              <a:t> </a:t>
            </a:r>
            <a:r>
              <a:rPr lang="en-US" sz="2800" dirty="0" err="1" smtClean="0"/>
              <a:t>por</a:t>
            </a:r>
            <a:r>
              <a:rPr lang="en-US" sz="2800" dirty="0" smtClean="0"/>
              <a:t> la </a:t>
            </a:r>
            <a:r>
              <a:rPr lang="en-US" sz="2800" dirty="0" err="1" smtClean="0"/>
              <a:t>Palabra</a:t>
            </a:r>
            <a:r>
              <a:rPr lang="en-US" sz="2800" dirty="0" smtClean="0"/>
              <a:t> de Dios</a:t>
            </a:r>
          </a:p>
          <a:p>
            <a:pPr algn="just"/>
            <a:r>
              <a:rPr lang="en-US" sz="2800" dirty="0" smtClean="0"/>
              <a:t>La </a:t>
            </a:r>
            <a:r>
              <a:rPr lang="en-US" sz="2800" dirty="0" err="1"/>
              <a:t>Paternidad</a:t>
            </a:r>
            <a:r>
              <a:rPr lang="en-US" sz="2800" dirty="0"/>
              <a:t> no </a:t>
            </a:r>
            <a:r>
              <a:rPr lang="en-US" sz="2800" dirty="0" err="1"/>
              <a:t>tiene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ver</a:t>
            </a:r>
            <a:r>
              <a:rPr lang="en-US" sz="2800" dirty="0"/>
              <a:t> con el </a:t>
            </a:r>
            <a:r>
              <a:rPr lang="en-US" sz="2800" dirty="0" err="1"/>
              <a:t>sexo</a:t>
            </a:r>
            <a:r>
              <a:rPr lang="en-US" sz="2800" dirty="0"/>
              <a:t> del </a:t>
            </a:r>
            <a:r>
              <a:rPr lang="en-US" sz="2800" dirty="0" err="1" smtClean="0"/>
              <a:t>ministro</a:t>
            </a:r>
            <a:r>
              <a:rPr lang="en-US" sz="2800" dirty="0" smtClean="0"/>
              <a:t> a </a:t>
            </a:r>
            <a:r>
              <a:rPr lang="en-US" sz="2800" dirty="0" err="1" smtClean="0"/>
              <a:t>quien</a:t>
            </a:r>
            <a:r>
              <a:rPr lang="en-US" sz="2800" dirty="0" smtClean="0"/>
              <a:t> Dios </a:t>
            </a:r>
            <a:r>
              <a:rPr lang="en-US" sz="2800" dirty="0" err="1" smtClean="0"/>
              <a:t>usa</a:t>
            </a:r>
            <a:r>
              <a:rPr lang="en-US" sz="2800" dirty="0" smtClean="0"/>
              <a:t> para </a:t>
            </a:r>
            <a:r>
              <a:rPr lang="en-US" sz="2800" dirty="0" err="1" smtClean="0"/>
              <a:t>impartirla</a:t>
            </a:r>
            <a:r>
              <a:rPr lang="en-US" sz="2800" dirty="0" smtClean="0"/>
              <a:t>, </a:t>
            </a:r>
            <a:r>
              <a:rPr lang="en-US" sz="2800" dirty="0" err="1"/>
              <a:t>sino</a:t>
            </a:r>
            <a:r>
              <a:rPr lang="en-US" sz="2800" dirty="0"/>
              <a:t> con la </a:t>
            </a:r>
            <a:r>
              <a:rPr lang="en-US" sz="2800" dirty="0" err="1"/>
              <a:t>naturaleza</a:t>
            </a:r>
            <a:r>
              <a:rPr lang="en-US" sz="2800" dirty="0"/>
              <a:t> de Dios.</a:t>
            </a:r>
          </a:p>
          <a:p>
            <a:pPr algn="just"/>
            <a:r>
              <a:rPr lang="en-US" sz="2800" dirty="0"/>
              <a:t>Dios </a:t>
            </a:r>
            <a:r>
              <a:rPr lang="en-US" sz="2800" dirty="0" err="1"/>
              <a:t>es</a:t>
            </a:r>
            <a:r>
              <a:rPr lang="en-US" sz="2800" dirty="0"/>
              <a:t> Padre y Madre, </a:t>
            </a:r>
            <a:r>
              <a:rPr lang="en-US" sz="2800" dirty="0" err="1"/>
              <a:t>por</a:t>
            </a:r>
            <a:r>
              <a:rPr lang="en-US" sz="2800" dirty="0"/>
              <a:t> lo </a:t>
            </a:r>
            <a:r>
              <a:rPr lang="en-US" sz="2800" dirty="0" err="1"/>
              <a:t>tanto</a:t>
            </a:r>
            <a:r>
              <a:rPr lang="en-US" sz="2800" dirty="0"/>
              <a:t>, </a:t>
            </a:r>
            <a:r>
              <a:rPr lang="en-US" sz="2800" dirty="0" smtClean="0"/>
              <a:t>Dios </a:t>
            </a:r>
            <a:r>
              <a:rPr lang="en-US" sz="2800" dirty="0" err="1" smtClean="0"/>
              <a:t>usa</a:t>
            </a:r>
            <a:r>
              <a:rPr lang="en-US" sz="2800" dirty="0" smtClean="0"/>
              <a:t> </a:t>
            </a:r>
            <a:r>
              <a:rPr lang="en-US" sz="2800" dirty="0" err="1" smtClean="0"/>
              <a:t>varones</a:t>
            </a:r>
            <a:r>
              <a:rPr lang="en-US" sz="2800" dirty="0" smtClean="0"/>
              <a:t> </a:t>
            </a:r>
            <a:r>
              <a:rPr lang="en-US" sz="2800" dirty="0"/>
              <a:t>y </a:t>
            </a:r>
            <a:r>
              <a:rPr lang="en-US" sz="2800" dirty="0" err="1"/>
              <a:t>mujeres</a:t>
            </a:r>
            <a:r>
              <a:rPr lang="en-US" sz="2800" dirty="0"/>
              <a:t> </a:t>
            </a:r>
            <a:r>
              <a:rPr lang="en-US" sz="2800" dirty="0" smtClean="0"/>
              <a:t>para </a:t>
            </a:r>
            <a:r>
              <a:rPr lang="en-US" sz="2800" dirty="0" err="1"/>
              <a:t>impartir</a:t>
            </a:r>
            <a:r>
              <a:rPr lang="en-US" sz="2800" dirty="0"/>
              <a:t> </a:t>
            </a:r>
            <a:r>
              <a:rPr lang="en-US" sz="2800" dirty="0" smtClean="0"/>
              <a:t>ambos.</a:t>
            </a:r>
            <a:endParaRPr lang="en-US" sz="2800" dirty="0"/>
          </a:p>
          <a:p>
            <a:pPr algn="just"/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3855576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Padres y Madres Espirituales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307" y="2242159"/>
            <a:ext cx="10203493" cy="44968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HN" sz="2800" dirty="0" smtClean="0"/>
              <a:t>Transmiten </a:t>
            </a:r>
            <a:r>
              <a:rPr lang="es-HN" sz="2800" dirty="0"/>
              <a:t>su ejemplo de carácter y </a:t>
            </a:r>
            <a:r>
              <a:rPr lang="es-HN" sz="2800" dirty="0" smtClean="0"/>
              <a:t>principios</a:t>
            </a:r>
            <a:r>
              <a:rPr lang="es-HN" sz="2800" dirty="0"/>
              <a:t>; no con el fin de crear un </a:t>
            </a:r>
            <a:r>
              <a:rPr lang="es-HN" sz="2800" dirty="0" smtClean="0"/>
              <a:t>clon, sino para </a:t>
            </a:r>
            <a:r>
              <a:rPr lang="es-HN" sz="2800" dirty="0"/>
              <a:t>que lo que Dios haya puesto en la vida del </a:t>
            </a:r>
            <a:r>
              <a:rPr lang="es-HN" sz="2800" dirty="0" smtClean="0"/>
              <a:t>hijo espiritual, </a:t>
            </a:r>
            <a:r>
              <a:rPr lang="es-HN" sz="2800" dirty="0"/>
              <a:t>pueda </a:t>
            </a:r>
            <a:r>
              <a:rPr lang="es-HN" sz="2800" dirty="0" smtClean="0"/>
              <a:t>despertarse </a:t>
            </a:r>
            <a:r>
              <a:rPr lang="es-HN" sz="2800" dirty="0"/>
              <a:t>y desarrollarse con buenos cimientos.</a:t>
            </a:r>
          </a:p>
          <a:p>
            <a:pPr algn="just"/>
            <a:r>
              <a:rPr lang="es-HN" sz="2800" dirty="0"/>
              <a:t>Lo que se </a:t>
            </a:r>
            <a:r>
              <a:rPr lang="es-HN" sz="2800" dirty="0" smtClean="0"/>
              <a:t>transmita </a:t>
            </a:r>
            <a:r>
              <a:rPr lang="es-HN" sz="2800" dirty="0"/>
              <a:t>no </a:t>
            </a:r>
            <a:r>
              <a:rPr lang="es-HN" sz="2800" dirty="0" smtClean="0"/>
              <a:t>debe ser </a:t>
            </a:r>
            <a:r>
              <a:rPr lang="es-HN" sz="2800" dirty="0"/>
              <a:t>místico, ni </a:t>
            </a:r>
            <a:r>
              <a:rPr lang="es-HN" sz="2800" dirty="0" smtClean="0"/>
              <a:t>mágico. Debemos Transmitir un </a:t>
            </a:r>
            <a:r>
              <a:rPr lang="es-HN" sz="2800" dirty="0"/>
              <a:t>estilo de vida que </a:t>
            </a:r>
            <a:r>
              <a:rPr lang="es-HN" sz="2800" dirty="0" smtClean="0"/>
              <a:t>los hijos puedan aprender.</a:t>
            </a:r>
          </a:p>
          <a:p>
            <a:pPr algn="just"/>
            <a:r>
              <a:rPr lang="es-HN" sz="2800" dirty="0" smtClean="0"/>
              <a:t>Anhelemos que sean </a:t>
            </a:r>
            <a:r>
              <a:rPr lang="es-HN" sz="2800" dirty="0"/>
              <a:t>edificados en la Palabra </a:t>
            </a:r>
            <a:r>
              <a:rPr lang="es-HN" sz="2800" dirty="0" smtClean="0"/>
              <a:t>y tengan </a:t>
            </a:r>
            <a:r>
              <a:rPr lang="es-HN" sz="2800" dirty="0"/>
              <a:t>su propio caminar con </a:t>
            </a:r>
            <a:r>
              <a:rPr lang="es-HN" sz="2800" dirty="0" smtClean="0"/>
              <a:t>Dios, sin depender </a:t>
            </a:r>
            <a:r>
              <a:rPr lang="es-HN" sz="2800" dirty="0"/>
              <a:t>de nosotros. </a:t>
            </a:r>
            <a:endParaRPr lang="es-HN" sz="2800" dirty="0" smtClean="0"/>
          </a:p>
          <a:p>
            <a:pPr algn="just"/>
            <a:r>
              <a:rPr lang="es-HN" sz="2800" dirty="0" smtClean="0"/>
              <a:t>Nuestra </a:t>
            </a:r>
            <a:r>
              <a:rPr lang="es-HN" sz="2800" dirty="0"/>
              <a:t>mayor satisfacción </a:t>
            </a:r>
            <a:r>
              <a:rPr lang="es-HN" sz="2800" dirty="0" smtClean="0"/>
              <a:t>debería ser </a:t>
            </a:r>
            <a:r>
              <a:rPr lang="es-HN" sz="2800" dirty="0"/>
              <a:t>verlos servir a Dios, alcanzando su llamado y </a:t>
            </a:r>
            <a:r>
              <a:rPr lang="es-HN" sz="2800" dirty="0" smtClean="0"/>
              <a:t>diseño, siendo fructíferos.</a:t>
            </a:r>
            <a:endParaRPr lang="es-HN" sz="2800" dirty="0"/>
          </a:p>
          <a:p>
            <a:pPr algn="just"/>
            <a:endParaRPr lang="es-HN" sz="2800" dirty="0"/>
          </a:p>
          <a:p>
            <a:pPr algn="just"/>
            <a:endParaRPr lang="es-HN" sz="2800" dirty="0"/>
          </a:p>
          <a:p>
            <a:pPr algn="just"/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627645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Padres y Madres Espirituales 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8932" y="2404997"/>
            <a:ext cx="9919801" cy="4359058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es-HN" sz="2800" dirty="0" smtClean="0"/>
              <a:t>Engendran y forman </a:t>
            </a:r>
            <a:r>
              <a:rPr lang="es-HN" sz="2800" dirty="0"/>
              <a:t>hijos</a:t>
            </a:r>
            <a:endParaRPr lang="en-US" sz="2800" dirty="0"/>
          </a:p>
          <a:p>
            <a:pPr algn="just">
              <a:spcBef>
                <a:spcPts val="600"/>
              </a:spcBef>
            </a:pPr>
            <a:r>
              <a:rPr lang="es-HN" sz="2800" dirty="0"/>
              <a:t>Imparten de su </a:t>
            </a:r>
            <a:r>
              <a:rPr lang="es-HN" sz="2800" dirty="0" smtClean="0"/>
              <a:t>espíritu a los hijos</a:t>
            </a:r>
          </a:p>
          <a:p>
            <a:pPr algn="just">
              <a:spcBef>
                <a:spcPts val="600"/>
              </a:spcBef>
            </a:pPr>
            <a:r>
              <a:rPr lang="es-HN" sz="2800" dirty="0" smtClean="0"/>
              <a:t>Levantan e impulsan a sus hijos</a:t>
            </a:r>
            <a:endParaRPr lang="en-US" sz="2800" dirty="0"/>
          </a:p>
          <a:p>
            <a:pPr algn="just">
              <a:spcBef>
                <a:spcPts val="600"/>
              </a:spcBef>
            </a:pPr>
            <a:r>
              <a:rPr lang="es-HN" sz="2800" dirty="0"/>
              <a:t>Dejan herencia y legado</a:t>
            </a:r>
            <a:endParaRPr lang="en-US" sz="2800" dirty="0"/>
          </a:p>
          <a:p>
            <a:pPr algn="just">
              <a:spcBef>
                <a:spcPts val="600"/>
              </a:spcBef>
            </a:pPr>
            <a:r>
              <a:rPr lang="es-HN" sz="2800" dirty="0"/>
              <a:t>La relación de </a:t>
            </a:r>
            <a:r>
              <a:rPr lang="es-HN" sz="2800" dirty="0" smtClean="0"/>
              <a:t>padres-hijos </a:t>
            </a:r>
            <a:r>
              <a:rPr lang="es-HN" sz="2800" dirty="0"/>
              <a:t>trasciende la </a:t>
            </a:r>
            <a:r>
              <a:rPr lang="es-HN" sz="2800" dirty="0" smtClean="0"/>
              <a:t>amistad</a:t>
            </a:r>
          </a:p>
          <a:p>
            <a:pPr algn="just">
              <a:spcBef>
                <a:spcPts val="600"/>
              </a:spcBef>
            </a:pPr>
            <a:r>
              <a:rPr lang="es-HN" sz="2800" dirty="0" smtClean="0"/>
              <a:t>Es una relación </a:t>
            </a:r>
            <a:r>
              <a:rPr lang="es-HN" sz="2800" dirty="0"/>
              <a:t>permanentes (ligados de por vida)</a:t>
            </a:r>
            <a:endParaRPr lang="en-US" sz="2800" dirty="0"/>
          </a:p>
          <a:p>
            <a:pPr algn="just">
              <a:spcBef>
                <a:spcPts val="600"/>
              </a:spcBef>
            </a:pPr>
            <a:r>
              <a:rPr lang="es-HN" sz="2800" dirty="0"/>
              <a:t>Está por encima de un discipulado o </a:t>
            </a:r>
            <a:r>
              <a:rPr lang="es-HN" sz="2800" dirty="0" smtClean="0"/>
              <a:t>un </a:t>
            </a:r>
            <a:r>
              <a:rPr lang="es-HN" sz="2800" dirty="0" err="1" smtClean="0"/>
              <a:t>mentorado</a:t>
            </a:r>
            <a:endParaRPr lang="en-US" sz="2800" dirty="0"/>
          </a:p>
          <a:p>
            <a:pPr algn="just">
              <a:spcBef>
                <a:spcPts val="600"/>
              </a:spcBef>
            </a:pPr>
            <a:r>
              <a:rPr lang="es-HN" sz="2800" dirty="0"/>
              <a:t>Es superior a recibir un </a:t>
            </a:r>
            <a:r>
              <a:rPr lang="es-HN" sz="2800" dirty="0" smtClean="0"/>
              <a:t>apostolado</a:t>
            </a:r>
          </a:p>
        </p:txBody>
      </p:sp>
    </p:spTree>
    <p:extLst>
      <p:ext uri="{BB962C8B-B14F-4D97-AF65-F5344CB8AC3E}">
        <p14:creationId xmlns:p14="http://schemas.microsoft.com/office/powerpoint/2010/main" val="4068162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Apóstol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Pablo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(Un Padre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7996" y="2192055"/>
            <a:ext cx="10387672" cy="4384109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600"/>
              </a:spcBef>
            </a:pPr>
            <a:r>
              <a:rPr lang="es-HN" sz="2800" dirty="0" smtClean="0"/>
              <a:t>No </a:t>
            </a:r>
            <a:r>
              <a:rPr lang="es-HN" sz="2800" dirty="0"/>
              <a:t>todos los que se congregan </a:t>
            </a:r>
            <a:r>
              <a:rPr lang="es-HN" sz="2800" dirty="0" smtClean="0"/>
              <a:t>conmigo, ni </a:t>
            </a:r>
            <a:r>
              <a:rPr lang="es-HN" sz="2800" dirty="0"/>
              <a:t>todos los discípulos </a:t>
            </a:r>
            <a:r>
              <a:rPr lang="es-HN" sz="2800" dirty="0" smtClean="0"/>
              <a:t>son </a:t>
            </a:r>
            <a:r>
              <a:rPr lang="es-HN" sz="2800" dirty="0"/>
              <a:t>mis </a:t>
            </a:r>
            <a:r>
              <a:rPr lang="es-HN" sz="2800" dirty="0" smtClean="0"/>
              <a:t>hijos.</a:t>
            </a:r>
          </a:p>
          <a:p>
            <a:pPr algn="just">
              <a:spcBef>
                <a:spcPts val="600"/>
              </a:spcBef>
            </a:pPr>
            <a:r>
              <a:rPr lang="es-HN" sz="2800" dirty="0"/>
              <a:t>Pablo tuvo por lo menos 38 discípulos (los que sabemos</a:t>
            </a:r>
            <a:r>
              <a:rPr lang="es-HN" sz="2800" dirty="0" smtClean="0"/>
              <a:t>).</a:t>
            </a:r>
            <a:endParaRPr lang="en-US" sz="2800" dirty="0"/>
          </a:p>
          <a:p>
            <a:pPr marL="182562" indent="0" algn="just">
              <a:spcBef>
                <a:spcPts val="1200"/>
              </a:spcBef>
              <a:buNone/>
            </a:pPr>
            <a:r>
              <a:rPr lang="es-HN" sz="2800" dirty="0" smtClean="0"/>
              <a:t>Sólo </a:t>
            </a:r>
            <a:r>
              <a:rPr lang="es-HN" sz="2800" dirty="0"/>
              <a:t>a tres llamó </a:t>
            </a:r>
            <a:r>
              <a:rPr lang="es-HN" sz="2800" b="1" dirty="0" smtClean="0"/>
              <a:t>hijos</a:t>
            </a:r>
            <a:r>
              <a:rPr lang="es-HN" sz="2800" dirty="0" smtClean="0"/>
              <a:t> de manera particular</a:t>
            </a:r>
            <a:endParaRPr lang="en-US" sz="2800" dirty="0"/>
          </a:p>
          <a:p>
            <a:pPr marL="901700" indent="-365125" algn="just">
              <a:spcBef>
                <a:spcPts val="1200"/>
              </a:spcBef>
            </a:pPr>
            <a:r>
              <a:rPr lang="es-HN" sz="2800" dirty="0"/>
              <a:t>Timoteo (</a:t>
            </a:r>
            <a:r>
              <a:rPr lang="es-HN" sz="2800" b="1" dirty="0"/>
              <a:t>1 </a:t>
            </a:r>
            <a:r>
              <a:rPr lang="es-HN" sz="2800" b="1" dirty="0" smtClean="0"/>
              <a:t>Co. </a:t>
            </a:r>
            <a:r>
              <a:rPr lang="es-HN" sz="2800" b="1" dirty="0"/>
              <a:t>4:17; 1 </a:t>
            </a:r>
            <a:r>
              <a:rPr lang="es-HN" sz="2800" b="1" dirty="0" smtClean="0"/>
              <a:t>Tim. 1:2, 1:18; </a:t>
            </a:r>
            <a:r>
              <a:rPr lang="es-HN" sz="2800" b="1" dirty="0"/>
              <a:t>2 </a:t>
            </a:r>
            <a:r>
              <a:rPr lang="es-HN" sz="2800" b="1" dirty="0" smtClean="0"/>
              <a:t>Tim. 1:2, 2:1</a:t>
            </a:r>
            <a:r>
              <a:rPr lang="es-HN" sz="2800" dirty="0" smtClean="0"/>
              <a:t>)</a:t>
            </a:r>
            <a:endParaRPr lang="en-US" sz="2800" dirty="0"/>
          </a:p>
          <a:p>
            <a:pPr marL="901700" indent="-365125" algn="just">
              <a:spcBef>
                <a:spcPts val="1200"/>
              </a:spcBef>
            </a:pPr>
            <a:r>
              <a:rPr lang="es-HN" sz="2800" dirty="0"/>
              <a:t> Tito (</a:t>
            </a:r>
            <a:r>
              <a:rPr lang="es-HN" sz="2800" b="1" dirty="0"/>
              <a:t>Tito 1:4</a:t>
            </a:r>
            <a:r>
              <a:rPr lang="es-HN" sz="2800" dirty="0"/>
              <a:t>)</a:t>
            </a:r>
            <a:endParaRPr lang="en-US" sz="2800" dirty="0"/>
          </a:p>
          <a:p>
            <a:pPr marL="901700" indent="-365125" algn="just">
              <a:spcBef>
                <a:spcPts val="1200"/>
              </a:spcBef>
            </a:pPr>
            <a:r>
              <a:rPr lang="es-HN" sz="2800" dirty="0"/>
              <a:t> Onésimo (</a:t>
            </a:r>
            <a:r>
              <a:rPr lang="es-HN" sz="2800" b="1" dirty="0"/>
              <a:t>Filemón </a:t>
            </a:r>
            <a:r>
              <a:rPr lang="es-HN" sz="2800" b="1" dirty="0" smtClean="0"/>
              <a:t>1:10</a:t>
            </a:r>
            <a:r>
              <a:rPr lang="es-HN" sz="2800" dirty="0" smtClean="0"/>
              <a:t>)</a:t>
            </a:r>
          </a:p>
          <a:p>
            <a:pPr marL="901700" indent="-365125" algn="just">
              <a:spcBef>
                <a:spcPts val="1200"/>
              </a:spcBef>
            </a:pPr>
            <a:r>
              <a:rPr lang="es-HN" sz="2800" dirty="0" smtClean="0"/>
              <a:t>Pero </a:t>
            </a:r>
            <a:r>
              <a:rPr lang="es-HN" sz="2800" dirty="0"/>
              <a:t>de forma general llamaba hijos a los corintios y gálatas</a:t>
            </a:r>
            <a:endParaRPr lang="en-US" sz="2800" dirty="0"/>
          </a:p>
          <a:p>
            <a:pPr algn="just"/>
            <a:endParaRPr lang="en-US" sz="3200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016056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Pablo Habla </a:t>
            </a:r>
            <a:r>
              <a:rPr lang="es-ES_tradn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sus hijos </a:t>
            </a: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Corintios 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308" y="2254686"/>
            <a:ext cx="10220426" cy="4434213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600"/>
              </a:spcBef>
              <a:buNone/>
            </a:pPr>
            <a:r>
              <a:rPr lang="es-ES_tradnl" sz="2800" b="1" dirty="0"/>
              <a:t>1 </a:t>
            </a:r>
            <a:r>
              <a:rPr lang="es-HN" sz="2800" b="1" dirty="0"/>
              <a:t>Corintios</a:t>
            </a:r>
            <a:r>
              <a:rPr lang="es-ES_tradnl" sz="2800" b="1" dirty="0"/>
              <a:t> 4:14-17</a:t>
            </a:r>
            <a:endParaRPr lang="en-US" sz="2800" b="1" dirty="0"/>
          </a:p>
          <a:p>
            <a:pPr marL="176213" indent="-57150" algn="just">
              <a:spcBef>
                <a:spcPts val="600"/>
              </a:spcBef>
              <a:buNone/>
            </a:pPr>
            <a:r>
              <a:rPr lang="es-ES_tradnl" sz="2800" i="1" dirty="0"/>
              <a:t>“No escribo esto para avergonzaros, sino para amonestaros como a </a:t>
            </a:r>
            <a:r>
              <a:rPr lang="es-ES_tradnl" sz="2800" b="1" i="1" dirty="0"/>
              <a:t>hijos míos amados</a:t>
            </a:r>
            <a:r>
              <a:rPr lang="es-ES_tradnl" sz="2800" i="1" dirty="0"/>
              <a:t>. Porque aunque tengáis diez mil </a:t>
            </a:r>
            <a:r>
              <a:rPr lang="es-ES_tradnl" sz="2800" b="1" i="1" dirty="0"/>
              <a:t>ayos</a:t>
            </a:r>
            <a:r>
              <a:rPr lang="es-ES_tradnl" sz="2800" i="1" dirty="0"/>
              <a:t> en Cristo, no tendréis muchos </a:t>
            </a:r>
            <a:r>
              <a:rPr lang="es-ES_tradnl" sz="2800" b="1" i="1" dirty="0"/>
              <a:t>padres</a:t>
            </a:r>
            <a:r>
              <a:rPr lang="es-ES_tradnl" sz="2800" i="1" dirty="0"/>
              <a:t>; pues en Cristo Jesús </a:t>
            </a:r>
            <a:r>
              <a:rPr lang="es-ES_tradnl" sz="2800" b="1" i="1" dirty="0"/>
              <a:t>yo os engendré</a:t>
            </a:r>
            <a:r>
              <a:rPr lang="es-ES_tradnl" sz="2800" i="1" dirty="0"/>
              <a:t> </a:t>
            </a:r>
            <a:r>
              <a:rPr lang="es-ES_tradnl" sz="2800" b="1" i="1" dirty="0"/>
              <a:t>por medio del evangelio</a:t>
            </a:r>
            <a:r>
              <a:rPr lang="es-ES_tradnl" sz="2800" i="1" dirty="0"/>
              <a:t>. Por tanto, os ruego que me imitéis. Por esto mismo os he enviado a Timoteo, que </a:t>
            </a:r>
            <a:r>
              <a:rPr lang="es-ES_tradnl" sz="2800" b="1" i="1" dirty="0"/>
              <a:t>es mi hijo amado y fiel</a:t>
            </a:r>
            <a:r>
              <a:rPr lang="es-ES_tradnl" sz="2800" i="1" dirty="0"/>
              <a:t> en el Señor, el cual os recordará mi proceder en Cristo, de la manera que enseño en todas partes y en todas las iglesias.”</a:t>
            </a:r>
            <a:endParaRPr lang="en-US" sz="2800" i="1" dirty="0"/>
          </a:p>
          <a:p>
            <a:pPr marL="0" indent="0" algn="just">
              <a:buNone/>
            </a:pPr>
            <a:endParaRPr lang="en-US" sz="2800" dirty="0"/>
          </a:p>
          <a:p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2429626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Pablo Habla a sus hijos los Corintios </a:t>
            </a:r>
            <a:endParaRPr lang="es-H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5" y="2342367"/>
            <a:ext cx="9462246" cy="4221271"/>
          </a:xfrm>
        </p:spPr>
        <p:txBody>
          <a:bodyPr>
            <a:noAutofit/>
          </a:bodyPr>
          <a:lstStyle/>
          <a:p>
            <a:pPr algn="just"/>
            <a:r>
              <a:rPr lang="es-HN" sz="2700" b="1" dirty="0" smtClean="0"/>
              <a:t>2 Corintios 12:14-15</a:t>
            </a:r>
          </a:p>
          <a:p>
            <a:pPr algn="just"/>
            <a:r>
              <a:rPr lang="es-HN" sz="2700" b="1" i="1" baseline="30000" dirty="0"/>
              <a:t>14 </a:t>
            </a:r>
            <a:r>
              <a:rPr lang="es-HN" sz="2700" i="1" dirty="0"/>
              <a:t>He aquí, por tercera vez estoy preparado para ir a vosotros; y no os seré gravoso, porque no busco lo vuestro, sino a vosotros, pues no deben atesorar los </a:t>
            </a:r>
            <a:r>
              <a:rPr lang="es-HN" sz="2700" b="1" i="1" dirty="0"/>
              <a:t>hijos para los padres, sino los padres para los hijos.</a:t>
            </a:r>
          </a:p>
          <a:p>
            <a:pPr algn="just"/>
            <a:r>
              <a:rPr lang="es-HN" sz="2700" b="1" i="1" baseline="30000" dirty="0"/>
              <a:t>15 </a:t>
            </a:r>
            <a:r>
              <a:rPr lang="es-HN" sz="2700" i="1" dirty="0"/>
              <a:t>Y yo con el mayor placer gastaré lo mío, y aun yo mismo me gastaré del todo por amor de vuestras almas, aunque amándoos más, sea amado menos.</a:t>
            </a:r>
          </a:p>
          <a:p>
            <a:pPr algn="just"/>
            <a:endParaRPr lang="es-HN" sz="2700" i="1" dirty="0"/>
          </a:p>
        </p:txBody>
      </p:sp>
    </p:spTree>
    <p:extLst>
      <p:ext uri="{BB962C8B-B14F-4D97-AF65-F5344CB8AC3E}">
        <p14:creationId xmlns:p14="http://schemas.microsoft.com/office/powerpoint/2010/main" val="1125405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 Niveles </a:t>
            </a: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la Paternidad de Pablo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8516" y="2091847"/>
            <a:ext cx="10120217" cy="4766153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  <a:buNone/>
            </a:pPr>
            <a:r>
              <a:rPr lang="es-HN" sz="2500" b="1" dirty="0"/>
              <a:t>Gálatas 4:13,14</a:t>
            </a:r>
          </a:p>
          <a:p>
            <a:pPr algn="just">
              <a:spcBef>
                <a:spcPts val="1200"/>
              </a:spcBef>
              <a:buNone/>
            </a:pPr>
            <a:r>
              <a:rPr lang="es-HN" sz="2500" b="1" dirty="0"/>
              <a:t> </a:t>
            </a:r>
            <a:r>
              <a:rPr lang="es-HN" sz="2500" i="1" dirty="0"/>
              <a:t>“Pues vosotros sabéis que a causa de una enfermedad del cuerpo </a:t>
            </a:r>
            <a:r>
              <a:rPr lang="es-HN" sz="2500" b="1" i="1" dirty="0"/>
              <a:t>os anuncié el evangelio al principio</a:t>
            </a:r>
            <a:r>
              <a:rPr lang="es-HN" sz="2500" i="1" dirty="0"/>
              <a:t>; y no me despreciasteis ni desechasteis por la prueba que tenía en mi cuerpo, antes bien me recibisteis como a un ángel de Dios, como a Cristo Jesús.”</a:t>
            </a:r>
          </a:p>
          <a:p>
            <a:pPr marL="88900" indent="-88900" algn="just">
              <a:spcBef>
                <a:spcPts val="1200"/>
              </a:spcBef>
              <a:buNone/>
            </a:pPr>
            <a:r>
              <a:rPr lang="es-HN" sz="2500" b="1" dirty="0"/>
              <a:t>Gálatas 4: 19, 20</a:t>
            </a:r>
            <a:endParaRPr lang="en-US" sz="2500" b="1" dirty="0"/>
          </a:p>
          <a:p>
            <a:pPr marL="88900" indent="-88900" algn="just">
              <a:spcBef>
                <a:spcPts val="1200"/>
              </a:spcBef>
              <a:buNone/>
            </a:pPr>
            <a:r>
              <a:rPr lang="es-HN" sz="2500" i="1" dirty="0"/>
              <a:t>“</a:t>
            </a:r>
            <a:r>
              <a:rPr lang="es-HN" sz="2500" b="1" i="1" dirty="0"/>
              <a:t>Hijitos míos, por quienes vuelvo a sufrir dolores de parto</a:t>
            </a:r>
            <a:r>
              <a:rPr lang="es-HN" sz="2500" i="1" dirty="0"/>
              <a:t>, hasta que Cristo sea formado en vosotros, quisiera estar con vosotros ahora mismo y cambiar de tono, pues estoy perplejo en cuanto a vosotros.”</a:t>
            </a:r>
            <a:endParaRPr lang="en-US" sz="2500" dirty="0"/>
          </a:p>
          <a:p>
            <a:endParaRPr lang="es-HN" sz="2500" dirty="0"/>
          </a:p>
        </p:txBody>
      </p:sp>
    </p:spTree>
    <p:extLst>
      <p:ext uri="{BB962C8B-B14F-4D97-AF65-F5344CB8AC3E}">
        <p14:creationId xmlns:p14="http://schemas.microsoft.com/office/powerpoint/2010/main" val="2981564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Responsabilidades de los Padres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1354" y="2179529"/>
            <a:ext cx="10972800" cy="4678471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es-HN" sz="2800" dirty="0"/>
              <a:t>Estar accesibles para sus </a:t>
            </a:r>
            <a:r>
              <a:rPr lang="es-HN" sz="2800" dirty="0" smtClean="0"/>
              <a:t>hijos</a:t>
            </a:r>
          </a:p>
          <a:p>
            <a:pPr algn="just">
              <a:spcBef>
                <a:spcPts val="1200"/>
              </a:spcBef>
            </a:pPr>
            <a:r>
              <a:rPr lang="es-HN" sz="2800" dirty="0"/>
              <a:t>Hablar siempre bien de ellos (bendecirles</a:t>
            </a:r>
            <a:r>
              <a:rPr lang="es-HN" sz="2800" dirty="0" smtClean="0"/>
              <a:t>)</a:t>
            </a:r>
            <a:endParaRPr lang="en-US" sz="2800" dirty="0"/>
          </a:p>
          <a:p>
            <a:pPr algn="just">
              <a:spcBef>
                <a:spcPts val="1200"/>
              </a:spcBef>
            </a:pPr>
            <a:r>
              <a:rPr lang="es-HN" sz="2800" dirty="0" smtClean="0"/>
              <a:t>Descubrir su llamado y potencial para apoyarlos</a:t>
            </a:r>
          </a:p>
          <a:p>
            <a:pPr algn="just">
              <a:spcBef>
                <a:spcPts val="1200"/>
              </a:spcBef>
            </a:pPr>
            <a:r>
              <a:rPr lang="es-HN" sz="2800" dirty="0" smtClean="0"/>
              <a:t>Ministrar </a:t>
            </a:r>
            <a:r>
              <a:rPr lang="es-HN" sz="2800" dirty="0"/>
              <a:t>su espíritu y darles consejo cuando lo pidan</a:t>
            </a:r>
            <a:endParaRPr lang="en-US" sz="2800" dirty="0"/>
          </a:p>
          <a:p>
            <a:pPr algn="just">
              <a:spcBef>
                <a:spcPts val="1200"/>
              </a:spcBef>
            </a:pPr>
            <a:r>
              <a:rPr lang="es-HN" sz="2800" dirty="0"/>
              <a:t>Irlos renovando en la visión</a:t>
            </a:r>
            <a:endParaRPr lang="en-US" sz="2800" dirty="0"/>
          </a:p>
          <a:p>
            <a:pPr algn="just">
              <a:spcBef>
                <a:spcPts val="1200"/>
              </a:spcBef>
            </a:pPr>
            <a:r>
              <a:rPr lang="es-HN" sz="2800" dirty="0" smtClean="0"/>
              <a:t>Cubrirlos </a:t>
            </a:r>
            <a:r>
              <a:rPr lang="es-HN" sz="2800" dirty="0"/>
              <a:t>en oración y profetizarles</a:t>
            </a:r>
            <a:endParaRPr lang="en-US" sz="2800" dirty="0"/>
          </a:p>
          <a:p>
            <a:pPr algn="just">
              <a:spcBef>
                <a:spcPts val="1200"/>
              </a:spcBef>
            </a:pPr>
            <a:r>
              <a:rPr lang="es-HN" sz="2800" dirty="0"/>
              <a:t>Delegarles autoridad</a:t>
            </a:r>
            <a:endParaRPr lang="en-US" sz="2800" dirty="0"/>
          </a:p>
          <a:p>
            <a:pPr algn="just">
              <a:spcBef>
                <a:spcPts val="1200"/>
              </a:spcBef>
            </a:pPr>
            <a:r>
              <a:rPr lang="es-HN" sz="2800" dirty="0"/>
              <a:t>Preparar un legado espiritual para ellos</a:t>
            </a:r>
            <a:endParaRPr lang="en-US" sz="2800" dirty="0"/>
          </a:p>
          <a:p>
            <a:pPr algn="just">
              <a:spcBef>
                <a:spcPts val="1200"/>
              </a:spcBef>
            </a:pPr>
            <a:endParaRPr lang="en-US" sz="2800" dirty="0"/>
          </a:p>
          <a:p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2615533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Orfandad</a:t>
            </a:r>
            <a:endParaRPr lang="es-H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8932" y="2505205"/>
            <a:ext cx="9919801" cy="4196219"/>
          </a:xfrm>
        </p:spPr>
        <p:txBody>
          <a:bodyPr>
            <a:normAutofit/>
          </a:bodyPr>
          <a:lstStyle/>
          <a:p>
            <a:pPr algn="just"/>
            <a:r>
              <a:rPr lang="es-HN" sz="2800" dirty="0"/>
              <a:t>Se manifiesta desde que Adam por su desobediencia, se separa de Dios en el Huerto </a:t>
            </a:r>
          </a:p>
          <a:p>
            <a:pPr algn="just"/>
            <a:r>
              <a:rPr lang="es-HN" sz="2800" dirty="0"/>
              <a:t>La primera causa de Orfandad es estar separados de Dios por el pecado.</a:t>
            </a:r>
          </a:p>
          <a:p>
            <a:pPr algn="just"/>
            <a:r>
              <a:rPr lang="es-HN" sz="2800" dirty="0" smtClean="0"/>
              <a:t>La orfandad existe aunque la persona tenga padres amorosos </a:t>
            </a:r>
          </a:p>
          <a:p>
            <a:pPr algn="just"/>
            <a:r>
              <a:rPr lang="es-HN" sz="2800" dirty="0"/>
              <a:t>La orfandad opera desde la inseguridad y el rechazo. </a:t>
            </a:r>
            <a:r>
              <a:rPr lang="es-HN" sz="2800" dirty="0" smtClean="0"/>
              <a:t>    </a:t>
            </a:r>
          </a:p>
          <a:p>
            <a:pPr algn="just"/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32845658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Responsabilidades de los Hijos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3567" y="2242159"/>
            <a:ext cx="11173217" cy="4384109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es-HN" sz="3000" dirty="0" smtClean="0"/>
              <a:t>Respetar y admirar </a:t>
            </a:r>
            <a:r>
              <a:rPr lang="es-HN" sz="3000" dirty="0"/>
              <a:t>a sus padres</a:t>
            </a:r>
            <a:endParaRPr lang="en-US" sz="3000" dirty="0"/>
          </a:p>
          <a:p>
            <a:pPr algn="just">
              <a:spcBef>
                <a:spcPts val="1200"/>
              </a:spcBef>
            </a:pPr>
            <a:r>
              <a:rPr lang="es-HN" sz="3000" dirty="0"/>
              <a:t>Imitar lo que admiran (principios), no formas</a:t>
            </a:r>
            <a:endParaRPr lang="en-US" sz="3000" dirty="0"/>
          </a:p>
          <a:p>
            <a:pPr algn="just">
              <a:spcBef>
                <a:spcPts val="1200"/>
              </a:spcBef>
            </a:pPr>
            <a:r>
              <a:rPr lang="es-HN" sz="3000" dirty="0"/>
              <a:t>Ser fieles y leales; nunca rebelarse</a:t>
            </a:r>
            <a:endParaRPr lang="en-US" sz="3000" dirty="0"/>
          </a:p>
          <a:p>
            <a:pPr algn="just">
              <a:spcBef>
                <a:spcPts val="1200"/>
              </a:spcBef>
            </a:pPr>
            <a:r>
              <a:rPr lang="es-HN" sz="3000" dirty="0"/>
              <a:t>Ser obedientes a sus padres</a:t>
            </a:r>
            <a:endParaRPr lang="en-US" sz="3000" dirty="0"/>
          </a:p>
          <a:p>
            <a:pPr algn="just">
              <a:spcBef>
                <a:spcPts val="1200"/>
              </a:spcBef>
            </a:pPr>
            <a:r>
              <a:rPr lang="es-HN" sz="3000" dirty="0" smtClean="0"/>
              <a:t>Desear </a:t>
            </a:r>
            <a:r>
              <a:rPr lang="es-HN" sz="3000" dirty="0"/>
              <a:t>su bienestar y </a:t>
            </a:r>
            <a:r>
              <a:rPr lang="es-HN" sz="3000" dirty="0" smtClean="0"/>
              <a:t>procurarlo</a:t>
            </a:r>
          </a:p>
          <a:p>
            <a:pPr algn="just">
              <a:spcBef>
                <a:spcPts val="1200"/>
              </a:spcBef>
            </a:pPr>
            <a:r>
              <a:rPr lang="es-HN" sz="3000" dirty="0" smtClean="0"/>
              <a:t>Estar atentos a sus necesidades </a:t>
            </a:r>
          </a:p>
          <a:p>
            <a:pPr algn="just">
              <a:spcBef>
                <a:spcPts val="1200"/>
              </a:spcBef>
            </a:pPr>
            <a:endParaRPr lang="en-US" sz="3000" dirty="0"/>
          </a:p>
          <a:p>
            <a:pPr algn="just">
              <a:spcBef>
                <a:spcPts val="1200"/>
              </a:spcBef>
            </a:pPr>
            <a:endParaRPr lang="en-US" sz="2800" dirty="0"/>
          </a:p>
          <a:p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2767831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Responsabilidades de los Hijos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98399" y="2336104"/>
            <a:ext cx="10074521" cy="4521896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es-HN" sz="2800" dirty="0"/>
              <a:t>Dejarse </a:t>
            </a:r>
            <a:r>
              <a:rPr lang="es-HN" sz="2800" dirty="0" smtClean="0"/>
              <a:t>circuncidar </a:t>
            </a:r>
            <a:r>
              <a:rPr lang="es-HN" sz="2800" dirty="0"/>
              <a:t>por sus padres</a:t>
            </a:r>
            <a:endParaRPr lang="en-US" sz="2800" dirty="0"/>
          </a:p>
          <a:p>
            <a:pPr algn="just">
              <a:spcBef>
                <a:spcPts val="1200"/>
              </a:spcBef>
            </a:pPr>
            <a:r>
              <a:rPr lang="es-HN" sz="2800" dirty="0" smtClean="0"/>
              <a:t>Atender </a:t>
            </a:r>
            <a:r>
              <a:rPr lang="es-HN" sz="2800" dirty="0"/>
              <a:t>en primer lugar </a:t>
            </a:r>
            <a:r>
              <a:rPr lang="es-HN" sz="2800" dirty="0" smtClean="0"/>
              <a:t>las necesidades </a:t>
            </a:r>
            <a:r>
              <a:rPr lang="es-HN" sz="2800" dirty="0"/>
              <a:t>de sus padres, antes que las suyas propias</a:t>
            </a:r>
            <a:endParaRPr lang="en-US" sz="2800" dirty="0"/>
          </a:p>
          <a:p>
            <a:pPr algn="just">
              <a:spcBef>
                <a:spcPts val="1200"/>
              </a:spcBef>
            </a:pPr>
            <a:r>
              <a:rPr lang="es-HN" sz="2800" dirty="0"/>
              <a:t>Seguir la visión de sus </a:t>
            </a:r>
            <a:r>
              <a:rPr lang="es-HN" sz="2800" dirty="0" smtClean="0"/>
              <a:t>padres, renunciando a la suya</a:t>
            </a:r>
            <a:endParaRPr lang="en-US" sz="2800" dirty="0"/>
          </a:p>
          <a:p>
            <a:pPr algn="just">
              <a:spcBef>
                <a:spcPts val="1200"/>
              </a:spcBef>
            </a:pPr>
            <a:r>
              <a:rPr lang="es-HN" sz="2800" dirty="0"/>
              <a:t>Nunca competir con sus </a:t>
            </a:r>
            <a:r>
              <a:rPr lang="es-HN" sz="2800" dirty="0" smtClean="0"/>
              <a:t>padres</a:t>
            </a:r>
          </a:p>
          <a:p>
            <a:pPr algn="just">
              <a:spcBef>
                <a:spcPts val="1200"/>
              </a:spcBef>
            </a:pPr>
            <a:r>
              <a:rPr lang="es-HN" sz="2800" dirty="0" smtClean="0"/>
              <a:t>Ponerse a la disposición de ellos </a:t>
            </a:r>
          </a:p>
          <a:p>
            <a:pPr algn="just">
              <a:spcBef>
                <a:spcPts val="1200"/>
              </a:spcBef>
            </a:pPr>
            <a:r>
              <a:rPr lang="es-HN" sz="2800" b="1" dirty="0" smtClean="0"/>
              <a:t>Honrar </a:t>
            </a:r>
            <a:r>
              <a:rPr lang="es-HN" sz="2800" b="1" dirty="0"/>
              <a:t>a sus padres </a:t>
            </a:r>
          </a:p>
          <a:p>
            <a:pPr algn="just">
              <a:spcBef>
                <a:spcPts val="1200"/>
              </a:spcBef>
            </a:pPr>
            <a:endParaRPr lang="en-US" sz="2800" dirty="0"/>
          </a:p>
          <a:p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25593499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Principio de la Honra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3047" y="2204581"/>
            <a:ext cx="10354153" cy="4296427"/>
          </a:xfrm>
        </p:spPr>
        <p:txBody>
          <a:bodyPr>
            <a:normAutofit lnSpcReduction="10000"/>
          </a:bodyPr>
          <a:lstStyle/>
          <a:p>
            <a:pPr algn="just"/>
            <a:r>
              <a:rPr lang="es-HN" sz="2800" b="1" dirty="0"/>
              <a:t>Honrar significa:</a:t>
            </a:r>
          </a:p>
          <a:p>
            <a:pPr algn="just"/>
            <a:r>
              <a:rPr lang="es-HN" sz="2800" b="1" dirty="0">
                <a:solidFill>
                  <a:schemeClr val="accent3">
                    <a:lumMod val="75000"/>
                  </a:schemeClr>
                </a:solidFill>
                <a:hlinkClick r:id="rId2"/>
              </a:rPr>
              <a:t>Respetar</a:t>
            </a:r>
            <a:r>
              <a:rPr lang="es-HN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 </a:t>
            </a:r>
            <a:r>
              <a:rPr lang="es-HN" sz="2800" b="1" dirty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venerar</a:t>
            </a:r>
            <a:r>
              <a:rPr lang="es-HN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 </a:t>
            </a:r>
            <a:r>
              <a:rPr lang="es-HN" sz="2800" b="1" dirty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enaltecer</a:t>
            </a:r>
            <a:r>
              <a:rPr lang="es-HN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 </a:t>
            </a:r>
            <a:r>
              <a:rPr lang="es-HN" sz="2800" b="1" dirty="0">
                <a:solidFill>
                  <a:schemeClr val="tx1">
                    <a:lumMod val="95000"/>
                    <a:lumOff val="5000"/>
                  </a:schemeClr>
                </a:solidFill>
                <a:hlinkClick r:id="rId5"/>
              </a:rPr>
              <a:t>distinguir</a:t>
            </a:r>
            <a:r>
              <a:rPr lang="es-HN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 </a:t>
            </a:r>
            <a:r>
              <a:rPr lang="es-HN" sz="2800" b="1" dirty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ensalzar</a:t>
            </a:r>
            <a:r>
              <a:rPr lang="es-HN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 </a:t>
            </a:r>
            <a:r>
              <a:rPr lang="es-H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7"/>
              </a:rPr>
              <a:t>realzar</a:t>
            </a:r>
            <a:r>
              <a:rPr lang="es-H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s-H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8"/>
              </a:rPr>
              <a:t>favorecer</a:t>
            </a:r>
            <a:r>
              <a:rPr lang="es-HN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 </a:t>
            </a:r>
            <a:r>
              <a:rPr lang="es-H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9"/>
              </a:rPr>
              <a:t>prestigiar</a:t>
            </a:r>
            <a:r>
              <a:rPr lang="es-HN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/>
            <a:endParaRPr lang="es-HN" sz="2800" dirty="0" smtClean="0"/>
          </a:p>
          <a:p>
            <a:pPr algn="just"/>
            <a:r>
              <a:rPr lang="es-HN" sz="2800" dirty="0" smtClean="0"/>
              <a:t>La Escritura nos dice que debemos </a:t>
            </a:r>
            <a:r>
              <a:rPr lang="es-HN" sz="2800" b="1" dirty="0" smtClean="0"/>
              <a:t>Honrar a Padre y Madre </a:t>
            </a:r>
            <a:r>
              <a:rPr lang="es-HN" sz="2800" dirty="0" smtClean="0"/>
              <a:t>para que tengamos largura de días y seamos prosperados en todo lo que hagamos.</a:t>
            </a:r>
          </a:p>
          <a:p>
            <a:pPr algn="just"/>
            <a:r>
              <a:rPr lang="es-HN" sz="2800" b="1" dirty="0"/>
              <a:t>É</a:t>
            </a:r>
            <a:r>
              <a:rPr lang="es-HN" sz="2800" b="1" dirty="0" smtClean="0"/>
              <a:t>xodo 20:12  / Deuteronomio 5:16  /Mateo 15:4   /Marcos 7:10</a:t>
            </a:r>
          </a:p>
          <a:p>
            <a:pPr algn="just"/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5447809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Honra Asociada a Finanzas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5990" y="2267211"/>
            <a:ext cx="11160690" cy="3752589"/>
          </a:xfrm>
        </p:spPr>
        <p:txBody>
          <a:bodyPr>
            <a:normAutofit/>
          </a:bodyPr>
          <a:lstStyle/>
          <a:p>
            <a:r>
              <a:rPr lang="es-HN" sz="2800" b="1" dirty="0" smtClean="0"/>
              <a:t>Proverbios 3:16</a:t>
            </a:r>
          </a:p>
          <a:p>
            <a:r>
              <a:rPr lang="es-HN" sz="2800" i="1" dirty="0"/>
              <a:t>Largura de días está en su mano derecha;</a:t>
            </a:r>
            <a:br>
              <a:rPr lang="es-HN" sz="2800" i="1" dirty="0"/>
            </a:br>
            <a:r>
              <a:rPr lang="es-HN" sz="2800" i="1" dirty="0"/>
              <a:t>En su izquierda, riquezas y honra</a:t>
            </a:r>
            <a:r>
              <a:rPr lang="es-HN" sz="2800" i="1" dirty="0" smtClean="0"/>
              <a:t>.</a:t>
            </a:r>
          </a:p>
          <a:p>
            <a:endParaRPr lang="es-HN" sz="2800" dirty="0"/>
          </a:p>
          <a:p>
            <a:r>
              <a:rPr lang="es-HN" sz="2800" b="1" dirty="0" smtClean="0"/>
              <a:t>Proverbios 8:18</a:t>
            </a:r>
          </a:p>
          <a:p>
            <a:r>
              <a:rPr lang="es-HN" sz="2800" i="1" dirty="0"/>
              <a:t>Las riquezas y la honra están conmigo;</a:t>
            </a:r>
            <a:br>
              <a:rPr lang="es-HN" sz="2800" i="1" dirty="0"/>
            </a:br>
            <a:r>
              <a:rPr lang="es-HN" sz="2800" i="1" dirty="0"/>
              <a:t>Riquezas duraderas, y justicia.</a:t>
            </a:r>
          </a:p>
        </p:txBody>
      </p:sp>
    </p:spTree>
    <p:extLst>
      <p:ext uri="{BB962C8B-B14F-4D97-AF65-F5344CB8AC3E}">
        <p14:creationId xmlns:p14="http://schemas.microsoft.com/office/powerpoint/2010/main" val="11091843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Honrar a Dios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3464" y="2167003"/>
            <a:ext cx="10145269" cy="3852797"/>
          </a:xfrm>
        </p:spPr>
        <p:txBody>
          <a:bodyPr>
            <a:noAutofit/>
          </a:bodyPr>
          <a:lstStyle/>
          <a:p>
            <a:r>
              <a:rPr lang="es-HN" sz="2800" b="1" dirty="0" smtClean="0"/>
              <a:t>1 Crónicas 16: 29</a:t>
            </a:r>
          </a:p>
          <a:p>
            <a:r>
              <a:rPr lang="es-HN" sz="2800" i="1" dirty="0"/>
              <a:t>Dad a Jehová </a:t>
            </a:r>
            <a:r>
              <a:rPr lang="es-HN" sz="2800" b="1" i="1" dirty="0"/>
              <a:t>la honra </a:t>
            </a:r>
            <a:r>
              <a:rPr lang="es-HN" sz="2800" i="1" dirty="0"/>
              <a:t>debida a su nombre;</a:t>
            </a:r>
            <a:br>
              <a:rPr lang="es-HN" sz="2800" i="1" dirty="0"/>
            </a:br>
            <a:r>
              <a:rPr lang="es-HN" sz="2800" i="1" dirty="0" smtClean="0"/>
              <a:t>Traed </a:t>
            </a:r>
            <a:r>
              <a:rPr lang="es-HN" sz="2800" i="1" dirty="0"/>
              <a:t>ofrenda, y venid delante de él;</a:t>
            </a:r>
            <a:br>
              <a:rPr lang="es-HN" sz="2800" i="1" dirty="0"/>
            </a:br>
            <a:r>
              <a:rPr lang="es-HN" sz="2800" i="1" dirty="0" smtClean="0"/>
              <a:t>Postraos </a:t>
            </a:r>
            <a:r>
              <a:rPr lang="es-HN" sz="2800" i="1" dirty="0"/>
              <a:t>delante de Jehová en la hermosura de la santidad</a:t>
            </a:r>
            <a:r>
              <a:rPr lang="es-HN" sz="2800" i="1" dirty="0" smtClean="0"/>
              <a:t>.</a:t>
            </a:r>
            <a:endParaRPr lang="es-HN" sz="2800" i="1" dirty="0"/>
          </a:p>
          <a:p>
            <a:r>
              <a:rPr lang="es-HN" sz="2800" b="1" dirty="0" smtClean="0"/>
              <a:t>Salmos 96:8</a:t>
            </a:r>
          </a:p>
          <a:p>
            <a:r>
              <a:rPr lang="es-HN" sz="2800" i="1" dirty="0"/>
              <a:t>Dad a Jehová </a:t>
            </a:r>
            <a:r>
              <a:rPr lang="es-HN" sz="2800" b="1" i="1" dirty="0"/>
              <a:t>la honra </a:t>
            </a:r>
            <a:r>
              <a:rPr lang="es-HN" sz="2800" i="1" dirty="0"/>
              <a:t>debida a su nombre;</a:t>
            </a:r>
            <a:br>
              <a:rPr lang="es-HN" sz="2800" i="1" dirty="0"/>
            </a:br>
            <a:r>
              <a:rPr lang="es-HN" sz="2800" i="1" dirty="0"/>
              <a:t>Traed ofrendas, y venid a sus atrios.</a:t>
            </a:r>
          </a:p>
        </p:txBody>
      </p:sp>
    </p:spTree>
    <p:extLst>
      <p:ext uri="{BB962C8B-B14F-4D97-AF65-F5344CB8AC3E}">
        <p14:creationId xmlns:p14="http://schemas.microsoft.com/office/powerpoint/2010/main" val="21410674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Honra a los Servidores del Señor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3464" y="2229633"/>
            <a:ext cx="10153736" cy="3790167"/>
          </a:xfrm>
        </p:spPr>
        <p:txBody>
          <a:bodyPr>
            <a:noAutofit/>
          </a:bodyPr>
          <a:lstStyle/>
          <a:p>
            <a:pPr algn="just"/>
            <a:r>
              <a:rPr lang="es-HN" sz="2700" b="1" dirty="0" smtClean="0"/>
              <a:t>Hechos 28:8-10</a:t>
            </a:r>
          </a:p>
          <a:p>
            <a:pPr algn="just"/>
            <a:r>
              <a:rPr lang="es-HN" sz="2700" b="1" i="1" baseline="30000" dirty="0"/>
              <a:t>8 </a:t>
            </a:r>
            <a:r>
              <a:rPr lang="es-HN" sz="2700" i="1" dirty="0"/>
              <a:t>Y aconteció que el padre de Publio estaba en cama, enfermo de fiebre y de disentería; y entró Pablo a verle, y después de haber orado, le impuso las manos, y le sanó.</a:t>
            </a:r>
          </a:p>
          <a:p>
            <a:pPr algn="just"/>
            <a:r>
              <a:rPr lang="es-HN" sz="2700" b="1" i="1" baseline="30000" dirty="0"/>
              <a:t>9 </a:t>
            </a:r>
            <a:r>
              <a:rPr lang="es-HN" sz="2700" i="1" dirty="0"/>
              <a:t>Hecho esto, también los otros que en la isla tenían enfermedades, venían, y eran sanados;</a:t>
            </a:r>
          </a:p>
          <a:p>
            <a:pPr algn="just"/>
            <a:r>
              <a:rPr lang="es-HN" sz="2700" b="1" i="1" baseline="30000" dirty="0"/>
              <a:t>10 </a:t>
            </a:r>
            <a:r>
              <a:rPr lang="es-HN" sz="2700" i="1" dirty="0"/>
              <a:t>los cuales también </a:t>
            </a:r>
            <a:r>
              <a:rPr lang="es-HN" sz="2700" b="1" i="1" dirty="0"/>
              <a:t>nos honraron con muchas atenciones; y cuando zarpamos, nos cargaron de las cosas necesarias.</a:t>
            </a:r>
          </a:p>
          <a:p>
            <a:pPr algn="just"/>
            <a:endParaRPr lang="es-HN" sz="2700" i="1" dirty="0"/>
          </a:p>
        </p:txBody>
      </p:sp>
    </p:spTree>
    <p:extLst>
      <p:ext uri="{BB962C8B-B14F-4D97-AF65-F5344CB8AC3E}">
        <p14:creationId xmlns:p14="http://schemas.microsoft.com/office/powerpoint/2010/main" val="42079634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Honra a los </a:t>
            </a: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Servidores </a:t>
            </a:r>
            <a:r>
              <a:rPr lang="es-H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Señor</a:t>
            </a:r>
            <a:endParaRPr lang="es-H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3567" y="2217107"/>
            <a:ext cx="10078233" cy="434653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HN" sz="2800" b="1" dirty="0" smtClean="0"/>
              <a:t>1 Timoteo 5:17-18</a:t>
            </a:r>
          </a:p>
          <a:p>
            <a:pPr marL="0" indent="0" algn="just">
              <a:buNone/>
            </a:pPr>
            <a:r>
              <a:rPr lang="es-HN" sz="2800" b="1" baseline="30000" dirty="0" smtClean="0"/>
              <a:t>17</a:t>
            </a:r>
            <a:r>
              <a:rPr lang="es-HN" sz="2800" b="1" baseline="30000" dirty="0"/>
              <a:t> </a:t>
            </a:r>
            <a:r>
              <a:rPr lang="es-HN" sz="2800" dirty="0" smtClean="0"/>
              <a:t>Los </a:t>
            </a:r>
            <a:r>
              <a:rPr lang="es-HN" sz="2800" dirty="0"/>
              <a:t>ancianos que gobiernan bien, sean tenidos por dignos de </a:t>
            </a:r>
            <a:r>
              <a:rPr lang="es-HN" sz="2800" b="1" dirty="0"/>
              <a:t>doble honor</a:t>
            </a:r>
            <a:r>
              <a:rPr lang="es-HN" sz="2800" dirty="0"/>
              <a:t>, mayormente los que trabajan en predicar y </a:t>
            </a:r>
            <a:r>
              <a:rPr lang="es-HN" sz="2800" dirty="0" smtClean="0"/>
              <a:t>enseñar.</a:t>
            </a:r>
          </a:p>
          <a:p>
            <a:pPr marL="0" indent="0" algn="just">
              <a:buNone/>
            </a:pPr>
            <a:r>
              <a:rPr lang="es-HN" sz="2800" b="1" baseline="30000" dirty="0" smtClean="0"/>
              <a:t>18</a:t>
            </a:r>
            <a:r>
              <a:rPr lang="es-HN" sz="2800" b="1" baseline="30000" dirty="0"/>
              <a:t> </a:t>
            </a:r>
            <a:r>
              <a:rPr lang="es-HN" sz="2800" dirty="0"/>
              <a:t>Pues la Escritura dice: No pondrás bozal al buey que trilla; y: Digno es el obrero de su salario.</a:t>
            </a:r>
          </a:p>
          <a:p>
            <a:pPr algn="just"/>
            <a:endParaRPr lang="es-HN" sz="2800" dirty="0"/>
          </a:p>
          <a:p>
            <a:pPr marL="0" indent="0" algn="just">
              <a:buNone/>
            </a:pPr>
            <a:r>
              <a:rPr lang="es-HN" sz="2800" b="1" dirty="0" smtClean="0"/>
              <a:t>Gálatas 6:6</a:t>
            </a:r>
          </a:p>
          <a:p>
            <a:pPr marL="0" indent="0" algn="just">
              <a:buNone/>
            </a:pPr>
            <a:r>
              <a:rPr lang="es-HN" sz="2800" b="1" baseline="30000" dirty="0"/>
              <a:t>6 </a:t>
            </a:r>
            <a:r>
              <a:rPr lang="es-HN" sz="2800" dirty="0"/>
              <a:t>El que es enseñado en la palabra, haga partícipe de toda cosa buena al que lo instruye</a:t>
            </a:r>
            <a:r>
              <a:rPr lang="es-H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4610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Honra al Profeta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1041" y="2267211"/>
            <a:ext cx="10090759" cy="4321479"/>
          </a:xfrm>
        </p:spPr>
        <p:txBody>
          <a:bodyPr>
            <a:normAutofit/>
          </a:bodyPr>
          <a:lstStyle/>
          <a:p>
            <a:r>
              <a:rPr lang="es-HN" sz="2800" dirty="0" smtClean="0"/>
              <a:t>La </a:t>
            </a:r>
            <a:r>
              <a:rPr lang="es-HN" sz="2800" dirty="0" err="1" smtClean="0"/>
              <a:t>Sunamita</a:t>
            </a:r>
            <a:r>
              <a:rPr lang="es-HN" sz="2800" dirty="0" smtClean="0"/>
              <a:t> a Eliseo (2 Reyes 4:8-37)</a:t>
            </a:r>
          </a:p>
          <a:p>
            <a:endParaRPr lang="es-HN" sz="2800" dirty="0" smtClean="0"/>
          </a:p>
          <a:p>
            <a:r>
              <a:rPr lang="es-HN" sz="2800" b="1" dirty="0" smtClean="0"/>
              <a:t>Mateo 10:41</a:t>
            </a:r>
          </a:p>
          <a:p>
            <a:endParaRPr lang="es-HN" sz="2800" dirty="0"/>
          </a:p>
          <a:p>
            <a:r>
              <a:rPr lang="es-HN" sz="2800" b="1" dirty="0" smtClean="0"/>
              <a:t>Marcos 6:4</a:t>
            </a:r>
          </a:p>
          <a:p>
            <a:r>
              <a:rPr lang="es-HN" sz="2800" b="1" i="1" baseline="30000" dirty="0"/>
              <a:t>4 </a:t>
            </a:r>
            <a:r>
              <a:rPr lang="es-HN" sz="2800" i="1" dirty="0"/>
              <a:t>Mas Jesús les decía: No hay profeta sin honra sino en su propia </a:t>
            </a:r>
            <a:r>
              <a:rPr lang="es-HN" sz="2800" i="1" dirty="0" err="1"/>
              <a:t>tierra,y</a:t>
            </a:r>
            <a:r>
              <a:rPr lang="es-HN" sz="2800" i="1" dirty="0"/>
              <a:t> entre sus parientes, y en su casa.</a:t>
            </a:r>
          </a:p>
        </p:txBody>
      </p:sp>
    </p:spTree>
    <p:extLst>
      <p:ext uri="{BB962C8B-B14F-4D97-AF65-F5344CB8AC3E}">
        <p14:creationId xmlns:p14="http://schemas.microsoft.com/office/powerpoint/2010/main" val="2101709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Honra a las viudas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5990" y="2317315"/>
            <a:ext cx="10158144" cy="4396636"/>
          </a:xfrm>
        </p:spPr>
        <p:txBody>
          <a:bodyPr>
            <a:noAutofit/>
          </a:bodyPr>
          <a:lstStyle/>
          <a:p>
            <a:pPr algn="just"/>
            <a:r>
              <a:rPr lang="es-HN" sz="2800" b="1" dirty="0" smtClean="0"/>
              <a:t>1 Timoteo 5: 3-5</a:t>
            </a:r>
          </a:p>
          <a:p>
            <a:pPr algn="just"/>
            <a:r>
              <a:rPr lang="es-HN" sz="2800" b="1" i="1" baseline="30000" dirty="0"/>
              <a:t>3 </a:t>
            </a:r>
            <a:r>
              <a:rPr lang="es-HN" sz="2800" b="1" i="1" dirty="0"/>
              <a:t>Honra</a:t>
            </a:r>
            <a:r>
              <a:rPr lang="es-HN" sz="2800" i="1" dirty="0"/>
              <a:t> a las viudas que en verdad lo son.</a:t>
            </a:r>
          </a:p>
          <a:p>
            <a:pPr algn="just"/>
            <a:r>
              <a:rPr lang="es-HN" sz="2800" b="1" i="1" baseline="30000" dirty="0"/>
              <a:t>4 </a:t>
            </a:r>
            <a:r>
              <a:rPr lang="es-HN" sz="2800" i="1" dirty="0"/>
              <a:t>Pero si alguna viuda tiene hijos, o nietos, aprendan éstos primero a ser piadosos para con su propia familia, y a recompensar a sus padres; porque esto es lo bueno y agradable delante de Dios.</a:t>
            </a:r>
          </a:p>
          <a:p>
            <a:pPr algn="just"/>
            <a:r>
              <a:rPr lang="es-HN" sz="2800" b="1" i="1" baseline="30000" dirty="0"/>
              <a:t>5 </a:t>
            </a:r>
            <a:r>
              <a:rPr lang="es-HN" sz="2800" i="1" dirty="0"/>
              <a:t>Mas la que en verdad es viuda y ha quedado sola, espera en Dios, y es diligente en súplicas y oraciones noche y día.</a:t>
            </a:r>
          </a:p>
          <a:p>
            <a:pPr algn="just"/>
            <a:endParaRPr lang="es-HN" sz="2800" i="1" dirty="0"/>
          </a:p>
        </p:txBody>
      </p:sp>
    </p:spTree>
    <p:extLst>
      <p:ext uri="{BB962C8B-B14F-4D97-AF65-F5344CB8AC3E}">
        <p14:creationId xmlns:p14="http://schemas.microsoft.com/office/powerpoint/2010/main" val="16909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462246" cy="706964"/>
          </a:xfrm>
        </p:spPr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¿A Quiénes Debemos Honrar con Bienes?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6094" y="2242159"/>
            <a:ext cx="11085534" cy="4359057"/>
          </a:xfrm>
        </p:spPr>
        <p:txBody>
          <a:bodyPr>
            <a:noAutofit/>
          </a:bodyPr>
          <a:lstStyle/>
          <a:p>
            <a:r>
              <a:rPr lang="es-HN" sz="2800" dirty="0" smtClean="0"/>
              <a:t>A Dios en primer lugar</a:t>
            </a:r>
          </a:p>
          <a:p>
            <a:r>
              <a:rPr lang="es-HN" sz="2800" dirty="0" smtClean="0"/>
              <a:t>A nuestro papá y mamá biológicos</a:t>
            </a:r>
          </a:p>
          <a:p>
            <a:r>
              <a:rPr lang="es-HN" sz="2800" dirty="0" smtClean="0"/>
              <a:t>A nuestros padres espirituales</a:t>
            </a:r>
          </a:p>
          <a:p>
            <a:r>
              <a:rPr lang="es-HN" sz="2800" dirty="0" smtClean="0"/>
              <a:t>A los ancianos que gobiernan bien</a:t>
            </a:r>
          </a:p>
          <a:p>
            <a:r>
              <a:rPr lang="es-HN" sz="2800" dirty="0" smtClean="0"/>
              <a:t>A Los que predican y enseñan</a:t>
            </a:r>
          </a:p>
          <a:p>
            <a:r>
              <a:rPr lang="es-HN" sz="2800" dirty="0" smtClean="0"/>
              <a:t>A los Profetas</a:t>
            </a:r>
          </a:p>
          <a:p>
            <a:r>
              <a:rPr lang="es-HN" sz="2800" dirty="0" smtClean="0"/>
              <a:t>A los que sirven al Señor (misiones, sanando)</a:t>
            </a:r>
          </a:p>
          <a:p>
            <a:r>
              <a:rPr lang="es-HN" sz="2800" dirty="0" smtClean="0"/>
              <a:t>A las viudas 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4215817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Patriarcas (Abraham)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6302" y="2229633"/>
            <a:ext cx="9990898" cy="4628367"/>
          </a:xfrm>
        </p:spPr>
        <p:txBody>
          <a:bodyPr>
            <a:normAutofit/>
          </a:bodyPr>
          <a:lstStyle/>
          <a:p>
            <a:pPr algn="just"/>
            <a:r>
              <a:rPr lang="es-HN" sz="2800" dirty="0" smtClean="0"/>
              <a:t>Dios se revela a </a:t>
            </a:r>
            <a:r>
              <a:rPr lang="es-HN" sz="2800" dirty="0"/>
              <a:t>Abraham, </a:t>
            </a:r>
            <a:r>
              <a:rPr lang="es-HN" sz="2800" dirty="0" smtClean="0"/>
              <a:t>le </a:t>
            </a:r>
            <a:r>
              <a:rPr lang="es-HN" sz="2800" dirty="0"/>
              <a:t>ordena </a:t>
            </a:r>
            <a:r>
              <a:rPr lang="es-HN" sz="2800" dirty="0" smtClean="0"/>
              <a:t>dejar </a:t>
            </a:r>
            <a:r>
              <a:rPr lang="es-HN" sz="2800" dirty="0"/>
              <a:t>atrás parientes y lugares familiares y </a:t>
            </a:r>
            <a:r>
              <a:rPr lang="es-HN" sz="2800" dirty="0" smtClean="0"/>
              <a:t>que emigre </a:t>
            </a:r>
            <a:r>
              <a:rPr lang="es-HN" sz="2800" dirty="0"/>
              <a:t>a tierras desconocidas. </a:t>
            </a:r>
            <a:endParaRPr lang="es-HN" sz="2800" dirty="0" smtClean="0"/>
          </a:p>
          <a:p>
            <a:pPr algn="just"/>
            <a:r>
              <a:rPr lang="es-HN" sz="2800" dirty="0" smtClean="0"/>
              <a:t>Le </a:t>
            </a:r>
            <a:r>
              <a:rPr lang="es-HN" sz="2800" dirty="0"/>
              <a:t>promete hacer de él una gran nación, y prosperarlo y bendecirlo </a:t>
            </a:r>
            <a:r>
              <a:rPr lang="es-HN" sz="2800" dirty="0" smtClean="0"/>
              <a:t>(</a:t>
            </a:r>
            <a:r>
              <a:rPr lang="es-HN" sz="2800" b="1" dirty="0" smtClean="0"/>
              <a:t>Génesis 12:1-3</a:t>
            </a:r>
            <a:r>
              <a:rPr lang="es-HN" sz="2800" dirty="0" smtClean="0"/>
              <a:t>)</a:t>
            </a:r>
          </a:p>
          <a:p>
            <a:pPr algn="just"/>
            <a:r>
              <a:rPr lang="es-HN" sz="2800" dirty="0" smtClean="0"/>
              <a:t>Establece </a:t>
            </a:r>
            <a:r>
              <a:rPr lang="es-HN" sz="2800" dirty="0"/>
              <a:t>un pacto, según el cual en Abraham </a:t>
            </a:r>
            <a:r>
              <a:rPr lang="es-HN" sz="2800" dirty="0" smtClean="0"/>
              <a:t>serían benditas </a:t>
            </a:r>
            <a:r>
              <a:rPr lang="es-HN" sz="2800" dirty="0"/>
              <a:t>“todas las familias de la tierra” </a:t>
            </a:r>
            <a:r>
              <a:rPr lang="es-HN" sz="2800" dirty="0" smtClean="0"/>
              <a:t>(</a:t>
            </a:r>
            <a:r>
              <a:rPr lang="es-HN" sz="2800" b="1" dirty="0" err="1" smtClean="0"/>
              <a:t>Gn</a:t>
            </a:r>
            <a:r>
              <a:rPr lang="es-HN" sz="2800" b="1" dirty="0" smtClean="0"/>
              <a:t>. 12:3</a:t>
            </a:r>
            <a:r>
              <a:rPr lang="es-HN" sz="2800" dirty="0" smtClean="0"/>
              <a:t>)</a:t>
            </a:r>
          </a:p>
          <a:p>
            <a:pPr algn="just"/>
            <a:r>
              <a:rPr lang="es-HN" sz="2800" dirty="0" smtClean="0"/>
              <a:t>En el N.T. se reconoce a Abraham como </a:t>
            </a:r>
            <a:r>
              <a:rPr lang="es-HN" sz="2800" b="1" dirty="0" smtClean="0"/>
              <a:t>Padre</a:t>
            </a:r>
            <a:r>
              <a:rPr lang="es-HN" sz="2800" dirty="0" smtClean="0"/>
              <a:t> de todos los fieles (</a:t>
            </a:r>
            <a:r>
              <a:rPr lang="es-HN" sz="2800" b="1" dirty="0" err="1" smtClean="0"/>
              <a:t>Lc</a:t>
            </a:r>
            <a:r>
              <a:rPr lang="es-HN" sz="2800" b="1" dirty="0" smtClean="0"/>
              <a:t>. 16:24; </a:t>
            </a:r>
            <a:r>
              <a:rPr lang="es-HN" sz="2800" b="1" dirty="0" err="1" smtClean="0"/>
              <a:t>Stg</a:t>
            </a:r>
            <a:r>
              <a:rPr lang="es-HN" sz="2800" b="1" dirty="0" smtClean="0"/>
              <a:t>. 2;21; Ro. 4:12; </a:t>
            </a:r>
            <a:r>
              <a:rPr lang="es-HN" sz="2800" b="1" dirty="0" err="1" smtClean="0"/>
              <a:t>Hch</a:t>
            </a:r>
            <a:r>
              <a:rPr lang="es-HN" sz="2800" b="1" dirty="0" smtClean="0"/>
              <a:t>. 7:2</a:t>
            </a:r>
            <a:r>
              <a:rPr lang="es-HN" sz="2800" dirty="0" smtClean="0"/>
              <a:t>)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1353979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Madres de Nación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3984" y="2455101"/>
            <a:ext cx="9894749" cy="3720231"/>
          </a:xfrm>
        </p:spPr>
        <p:txBody>
          <a:bodyPr>
            <a:normAutofit lnSpcReduction="10000"/>
          </a:bodyPr>
          <a:lstStyle/>
          <a:p>
            <a:pPr algn="just"/>
            <a:r>
              <a:rPr lang="es-HN" sz="2800" b="1" dirty="0" smtClean="0"/>
              <a:t>Jueces 5: 6-7</a:t>
            </a:r>
          </a:p>
          <a:p>
            <a:pPr algn="just"/>
            <a:r>
              <a:rPr lang="es-HN" sz="2800" i="1" dirty="0"/>
              <a:t>En los días de </a:t>
            </a:r>
            <a:r>
              <a:rPr lang="es-HN" sz="2800" i="1" dirty="0" err="1"/>
              <a:t>Samgar</a:t>
            </a:r>
            <a:r>
              <a:rPr lang="es-HN" sz="2800" i="1" dirty="0"/>
              <a:t> hijo de </a:t>
            </a:r>
            <a:r>
              <a:rPr lang="es-HN" sz="2800" i="1" dirty="0" err="1" smtClean="0"/>
              <a:t>Anat</a:t>
            </a:r>
            <a:r>
              <a:rPr lang="es-HN" sz="2800" i="1" dirty="0" smtClean="0"/>
              <a:t>, En </a:t>
            </a:r>
            <a:r>
              <a:rPr lang="es-HN" sz="2800" i="1" dirty="0"/>
              <a:t>los días de </a:t>
            </a:r>
            <a:r>
              <a:rPr lang="es-HN" sz="2800" i="1" dirty="0" err="1"/>
              <a:t>Jael</a:t>
            </a:r>
            <a:r>
              <a:rPr lang="es-HN" sz="2800" i="1" dirty="0"/>
              <a:t>, quedaron abandonados los </a:t>
            </a:r>
            <a:r>
              <a:rPr lang="es-HN" sz="2800" i="1" dirty="0" smtClean="0"/>
              <a:t>caminos, Y </a:t>
            </a:r>
            <a:r>
              <a:rPr lang="es-HN" sz="2800" i="1" dirty="0"/>
              <a:t>los que andaban por las sendas se apartaban por senderos torcidos.</a:t>
            </a:r>
          </a:p>
          <a:p>
            <a:pPr algn="just"/>
            <a:r>
              <a:rPr lang="es-HN" sz="2800" b="1" i="1" baseline="30000" dirty="0"/>
              <a:t>7 </a:t>
            </a:r>
            <a:r>
              <a:rPr lang="es-HN" sz="2800" i="1" dirty="0"/>
              <a:t>Las aldeas quedaron abandonadas en Israel, habían </a:t>
            </a:r>
            <a:r>
              <a:rPr lang="es-HN" sz="2800" i="1" dirty="0" smtClean="0"/>
              <a:t>decaído, Hasta </a:t>
            </a:r>
            <a:r>
              <a:rPr lang="es-HN" sz="2800" i="1" dirty="0"/>
              <a:t>que yo Débora me </a:t>
            </a:r>
            <a:r>
              <a:rPr lang="es-HN" sz="2800" i="1" dirty="0" smtClean="0"/>
              <a:t>levanté, Me </a:t>
            </a:r>
            <a:r>
              <a:rPr lang="es-HN" sz="2800" i="1" dirty="0"/>
              <a:t>levanté como </a:t>
            </a:r>
            <a:r>
              <a:rPr lang="es-HN" sz="2800" b="1" i="1" dirty="0"/>
              <a:t>madre en Israel</a:t>
            </a:r>
            <a:r>
              <a:rPr lang="es-HN" sz="2800" b="1" i="1" dirty="0" smtClean="0"/>
              <a:t>.</a:t>
            </a:r>
            <a:endParaRPr lang="es-HN" sz="2800" b="1" i="1" dirty="0"/>
          </a:p>
        </p:txBody>
      </p:sp>
    </p:spTree>
    <p:extLst>
      <p:ext uri="{BB962C8B-B14F-4D97-AF65-F5344CB8AC3E}">
        <p14:creationId xmlns:p14="http://schemas.microsoft.com/office/powerpoint/2010/main" val="3825563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Patriarcas y Matriarcas hoy día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5782" y="2229633"/>
            <a:ext cx="10232952" cy="4534422"/>
          </a:xfrm>
        </p:spPr>
        <p:txBody>
          <a:bodyPr>
            <a:noAutofit/>
          </a:bodyPr>
          <a:lstStyle/>
          <a:p>
            <a:pPr algn="just"/>
            <a:r>
              <a:rPr lang="es-HN" sz="2800" dirty="0"/>
              <a:t>Esta figura única no existe como tal hoy día. Débora es sombra de la Iglesia.  </a:t>
            </a:r>
            <a:endParaRPr lang="es-HN" sz="2800" dirty="0" smtClean="0"/>
          </a:p>
          <a:p>
            <a:pPr algn="just"/>
            <a:r>
              <a:rPr lang="es-HN" sz="2800" dirty="0" smtClean="0"/>
              <a:t>Hoy </a:t>
            </a:r>
            <a:r>
              <a:rPr lang="es-HN" sz="2800" dirty="0"/>
              <a:t>existen varios “padres” y varias “madres</a:t>
            </a:r>
            <a:r>
              <a:rPr lang="es-HN" sz="2800" dirty="0" smtClean="0"/>
              <a:t>” en cada nación o ciudad.</a:t>
            </a:r>
            <a:endParaRPr lang="es-HN" sz="2800" dirty="0"/>
          </a:p>
          <a:p>
            <a:pPr algn="just"/>
            <a:r>
              <a:rPr lang="es-HN" sz="2800" dirty="0" smtClean="0"/>
              <a:t>No podemos hablar de “el Apóstol de la ciudad”</a:t>
            </a:r>
          </a:p>
          <a:p>
            <a:pPr algn="just"/>
            <a:r>
              <a:rPr lang="es-HN" sz="2800" dirty="0" smtClean="0"/>
              <a:t>Tampoco podemos decir “El Padre o la Madre de la Nación”</a:t>
            </a:r>
          </a:p>
          <a:p>
            <a:pPr algn="just"/>
            <a:r>
              <a:rPr lang="es-HN" sz="2800" dirty="0" smtClean="0"/>
              <a:t>Ni pensar que tal ministro es “La puerta” de la ciudad</a:t>
            </a:r>
          </a:p>
          <a:p>
            <a:pPr algn="just"/>
            <a:r>
              <a:rPr lang="es-HN" sz="2800" dirty="0" smtClean="0"/>
              <a:t>Todos somos las puertas eternas para que entre el Rey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1237945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Jesucristo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0728" y="2204581"/>
            <a:ext cx="10249539" cy="4653419"/>
          </a:xfrm>
        </p:spPr>
        <p:txBody>
          <a:bodyPr>
            <a:normAutofit lnSpcReduction="10000"/>
          </a:bodyPr>
          <a:lstStyle/>
          <a:p>
            <a:pPr algn="just"/>
            <a:r>
              <a:rPr lang="es-HN" sz="2800" dirty="0" smtClean="0"/>
              <a:t>Abraham y Sara no podían hacernos hijos de Dios</a:t>
            </a:r>
          </a:p>
          <a:p>
            <a:pPr algn="just"/>
            <a:r>
              <a:rPr lang="es-HN" sz="2800" dirty="0" smtClean="0"/>
              <a:t>La venida de Cristo a la tierra cambió la historia, porque Él es el Único capaz de quitar el pecado, por el poder de Su sangre.</a:t>
            </a:r>
          </a:p>
          <a:p>
            <a:pPr algn="just"/>
            <a:r>
              <a:rPr lang="es-HN" sz="2800" dirty="0" smtClean="0"/>
              <a:t>A todo el que cree en Él, le es dada la potestad de ser hecho hijo de Dios.</a:t>
            </a:r>
          </a:p>
          <a:p>
            <a:pPr algn="just"/>
            <a:r>
              <a:rPr lang="es-HN" sz="2800" dirty="0" smtClean="0"/>
              <a:t>Sólo por el mérito de Cristo podemos tener a Dios como Padre</a:t>
            </a:r>
          </a:p>
          <a:p>
            <a:pPr algn="just"/>
            <a:r>
              <a:rPr lang="es-HN" sz="2800" dirty="0"/>
              <a:t>L</a:t>
            </a:r>
            <a:r>
              <a:rPr lang="es-HN" sz="2800" dirty="0" smtClean="0"/>
              <a:t>os </a:t>
            </a:r>
            <a:r>
              <a:rPr lang="es-HN" sz="2800" dirty="0"/>
              <a:t>hijos </a:t>
            </a:r>
            <a:r>
              <a:rPr lang="es-HN" sz="2800" dirty="0" smtClean="0"/>
              <a:t>son injertados </a:t>
            </a:r>
            <a:r>
              <a:rPr lang="es-HN" sz="2800" dirty="0"/>
              <a:t>desde el amor y la </a:t>
            </a:r>
            <a:r>
              <a:rPr lang="es-HN" sz="2800" dirty="0" smtClean="0"/>
              <a:t>aceptación de Dios</a:t>
            </a:r>
            <a:endParaRPr lang="es-HN" sz="2800" dirty="0"/>
          </a:p>
          <a:p>
            <a:pPr algn="just"/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975390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Hijos de Dios (Gálatas 4:3-6)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1042" y="2292263"/>
            <a:ext cx="10107692" cy="4296427"/>
          </a:xfrm>
        </p:spPr>
        <p:txBody>
          <a:bodyPr>
            <a:normAutofit fontScale="92500"/>
          </a:bodyPr>
          <a:lstStyle/>
          <a:p>
            <a:pPr algn="just"/>
            <a:r>
              <a:rPr lang="es-HN" sz="2800" b="1" i="1" baseline="30000" dirty="0"/>
              <a:t>3 </a:t>
            </a:r>
            <a:r>
              <a:rPr lang="es-HN" sz="2800" i="1" dirty="0"/>
              <a:t>Así también nosotros, cuando éramos niños, estábamos en esclavitud bajo los rudimentos del mundo.</a:t>
            </a:r>
          </a:p>
          <a:p>
            <a:pPr algn="just"/>
            <a:r>
              <a:rPr lang="es-HN" sz="2800" b="1" i="1" baseline="30000" dirty="0"/>
              <a:t>4 </a:t>
            </a:r>
            <a:r>
              <a:rPr lang="es-HN" sz="2800" i="1" dirty="0"/>
              <a:t>Pero cuando vino el cumplimiento del tiempo, Dios envió a su Hijo, nacido de mujer y nacido bajo la ley,</a:t>
            </a:r>
          </a:p>
          <a:p>
            <a:pPr algn="just"/>
            <a:r>
              <a:rPr lang="es-HN" sz="2800" b="1" i="1" baseline="30000" dirty="0"/>
              <a:t>5 </a:t>
            </a:r>
            <a:r>
              <a:rPr lang="es-HN" sz="2800" i="1" dirty="0"/>
              <a:t>para que redimiese a los que estaban bajo la ley, a fin de que recibiésemos la </a:t>
            </a:r>
            <a:r>
              <a:rPr lang="es-HN" sz="2800" b="1" i="1" dirty="0"/>
              <a:t>adopción de hijos.</a:t>
            </a:r>
          </a:p>
          <a:p>
            <a:pPr algn="just"/>
            <a:r>
              <a:rPr lang="es-HN" sz="2800" b="1" i="1" baseline="30000" dirty="0"/>
              <a:t>6 </a:t>
            </a:r>
            <a:r>
              <a:rPr lang="es-HN" sz="2800" i="1" dirty="0"/>
              <a:t>Y por cuanto </a:t>
            </a:r>
            <a:r>
              <a:rPr lang="es-HN" sz="2800" b="1" i="1" dirty="0"/>
              <a:t>sois hijos</a:t>
            </a:r>
            <a:r>
              <a:rPr lang="es-HN" sz="2800" i="1" dirty="0"/>
              <a:t>, Dios envió a vuestros corazones el Espíritu de su Hijo, el cual clama: !!Abba, Padre!</a:t>
            </a:r>
          </a:p>
          <a:p>
            <a:pPr algn="just"/>
            <a:endParaRPr lang="es-HN" sz="2800" i="1" dirty="0"/>
          </a:p>
        </p:txBody>
      </p:sp>
    </p:spTree>
    <p:extLst>
      <p:ext uri="{BB962C8B-B14F-4D97-AF65-F5344CB8AC3E}">
        <p14:creationId xmlns:p14="http://schemas.microsoft.com/office/powerpoint/2010/main" val="1821218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Hijos de Dios (Efesios 1:3-6)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0626" y="2129425"/>
            <a:ext cx="10282708" cy="4559474"/>
          </a:xfrm>
        </p:spPr>
        <p:txBody>
          <a:bodyPr>
            <a:noAutofit/>
          </a:bodyPr>
          <a:lstStyle/>
          <a:p>
            <a:pPr algn="just"/>
            <a:r>
              <a:rPr lang="es-HN" sz="2500" b="1" i="1" baseline="30000" dirty="0"/>
              <a:t>3 </a:t>
            </a:r>
            <a:r>
              <a:rPr lang="es-HN" sz="2500" i="1" dirty="0"/>
              <a:t>Bendito sea el Dios y Padre de nuestro Señor Jesucristo, que nos bendijo con toda bendición espiritual en los lugares celestiales en Cristo,</a:t>
            </a:r>
          </a:p>
          <a:p>
            <a:pPr algn="just"/>
            <a:r>
              <a:rPr lang="es-HN" sz="2500" b="1" i="1" baseline="30000" dirty="0"/>
              <a:t>4 </a:t>
            </a:r>
            <a:r>
              <a:rPr lang="es-HN" sz="2500" i="1" dirty="0"/>
              <a:t>según nos escogió en él antes de la fundación del mundo, para que fuésemos santos y sin mancha delante de él,</a:t>
            </a:r>
          </a:p>
          <a:p>
            <a:pPr algn="just"/>
            <a:r>
              <a:rPr lang="es-HN" sz="2500" b="1" i="1" baseline="30000" dirty="0"/>
              <a:t>5 </a:t>
            </a:r>
            <a:r>
              <a:rPr lang="es-HN" sz="2500" i="1" dirty="0"/>
              <a:t>en amor habiéndonos </a:t>
            </a:r>
            <a:r>
              <a:rPr lang="es-HN" sz="2500" b="1" i="1" dirty="0"/>
              <a:t>predestinado para ser adoptados hijos suyos </a:t>
            </a:r>
            <a:r>
              <a:rPr lang="es-HN" sz="2500" i="1" dirty="0"/>
              <a:t>por medio de Jesucristo, según el puro afecto de su voluntad,</a:t>
            </a:r>
          </a:p>
          <a:p>
            <a:pPr algn="just"/>
            <a:r>
              <a:rPr lang="es-HN" sz="2500" b="1" i="1" baseline="30000" dirty="0"/>
              <a:t>6 </a:t>
            </a:r>
            <a:r>
              <a:rPr lang="es-HN" sz="2500" i="1" dirty="0"/>
              <a:t>para alabanza de la gloria de su gracia, con la cual nos hizo aceptos en el Amado,</a:t>
            </a:r>
          </a:p>
          <a:p>
            <a:pPr algn="just"/>
            <a:endParaRPr lang="es-HN" sz="2500" i="1" dirty="0"/>
          </a:p>
        </p:txBody>
      </p:sp>
    </p:spTree>
    <p:extLst>
      <p:ext uri="{BB962C8B-B14F-4D97-AF65-F5344CB8AC3E}">
        <p14:creationId xmlns:p14="http://schemas.microsoft.com/office/powerpoint/2010/main" val="1309453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Paternidad de Dios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412" y="2267211"/>
            <a:ext cx="10161856" cy="4346531"/>
          </a:xfrm>
        </p:spPr>
        <p:txBody>
          <a:bodyPr>
            <a:normAutofit fontScale="92500"/>
          </a:bodyPr>
          <a:lstStyle/>
          <a:p>
            <a:pPr algn="just"/>
            <a:r>
              <a:rPr lang="es-HN" sz="2800" dirty="0" smtClean="0"/>
              <a:t>A través de la obra de Cristo Jesús se estableció Paternidad</a:t>
            </a:r>
          </a:p>
          <a:p>
            <a:pPr algn="just"/>
            <a:r>
              <a:rPr lang="es-HN" sz="2800" dirty="0" smtClean="0"/>
              <a:t>La Paternidad de Dios comienza a operar en nosotros al reconocer a Cristo en nuestra vida (Nacer de Nuevo).</a:t>
            </a:r>
          </a:p>
          <a:p>
            <a:pPr algn="just"/>
            <a:r>
              <a:rPr lang="es-HN" sz="2800" dirty="0" smtClean="0"/>
              <a:t>Pero para vivir como hijos, es necesario que se nos revele la Paternidad de Dios por Su Espíritu Santo. </a:t>
            </a:r>
          </a:p>
          <a:p>
            <a:pPr algn="just"/>
            <a:r>
              <a:rPr lang="es-HN" sz="2800" dirty="0" smtClean="0"/>
              <a:t>La </a:t>
            </a:r>
            <a:r>
              <a:rPr lang="es-HN" sz="2800" dirty="0"/>
              <a:t>Identidad </a:t>
            </a:r>
            <a:r>
              <a:rPr lang="es-HN" sz="2800" dirty="0" smtClean="0"/>
              <a:t>del hijo se </a:t>
            </a:r>
            <a:r>
              <a:rPr lang="es-HN" sz="2800" dirty="0"/>
              <a:t>deriva de la </a:t>
            </a:r>
            <a:r>
              <a:rPr lang="es-HN" sz="2800" dirty="0" smtClean="0"/>
              <a:t>naturaleza </a:t>
            </a:r>
            <a:r>
              <a:rPr lang="es-HN" sz="2800" dirty="0"/>
              <a:t>de su Padre</a:t>
            </a:r>
            <a:r>
              <a:rPr lang="es-HN" sz="2800" dirty="0" smtClean="0"/>
              <a:t>.</a:t>
            </a:r>
          </a:p>
          <a:p>
            <a:pPr algn="just"/>
            <a:r>
              <a:rPr lang="es-HN" sz="2800" dirty="0"/>
              <a:t>Los hijos </a:t>
            </a:r>
            <a:r>
              <a:rPr lang="es-HN" sz="2800" dirty="0" smtClean="0"/>
              <a:t>de Dios deberían </a:t>
            </a:r>
            <a:r>
              <a:rPr lang="es-HN" sz="2800" dirty="0"/>
              <a:t>tener sus vidas llenas del Amor y la afirmación del Padre. </a:t>
            </a:r>
          </a:p>
          <a:p>
            <a:pPr marL="0" indent="0" algn="just">
              <a:buNone/>
            </a:pP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350270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1419</TotalTime>
  <Words>1495</Words>
  <Application>Microsoft Office PowerPoint</Application>
  <PresentationFormat>Widescreen</PresentationFormat>
  <Paragraphs>171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Century Gothic</vt:lpstr>
      <vt:lpstr>Wingdings 3</vt:lpstr>
      <vt:lpstr>Sala de reuniones Ion</vt:lpstr>
      <vt:lpstr>Paternidad y Honra</vt:lpstr>
      <vt:lpstr>La Orfandad</vt:lpstr>
      <vt:lpstr>Patriarcas (Abraham)</vt:lpstr>
      <vt:lpstr>Madres de Nación</vt:lpstr>
      <vt:lpstr>Patriarcas y Matriarcas hoy día</vt:lpstr>
      <vt:lpstr>Jesucristo</vt:lpstr>
      <vt:lpstr>Hijos de Dios (Gálatas 4:3-6)</vt:lpstr>
      <vt:lpstr>Hijos de Dios (Efesios 1:3-6)</vt:lpstr>
      <vt:lpstr>La Paternidad de Dios</vt:lpstr>
      <vt:lpstr>La Orfandad de los hijos </vt:lpstr>
      <vt:lpstr>Sanando la Orfandad</vt:lpstr>
      <vt:lpstr>¿Quiénes Pueden ser Padres Espirituales?</vt:lpstr>
      <vt:lpstr>Padres y Madres Espirituales</vt:lpstr>
      <vt:lpstr>Padres y Madres Espirituales </vt:lpstr>
      <vt:lpstr>El Apóstol Pablo (Un Padre) </vt:lpstr>
      <vt:lpstr>Pablo Habla a sus hijos los Corintios </vt:lpstr>
      <vt:lpstr>Pablo Habla a sus hijos los Corintios </vt:lpstr>
      <vt:lpstr>Dos Niveles en la Paternidad de Pablo</vt:lpstr>
      <vt:lpstr>Responsabilidades de los Padres</vt:lpstr>
      <vt:lpstr>Responsabilidades de los Hijos</vt:lpstr>
      <vt:lpstr>Responsabilidades de los Hijos</vt:lpstr>
      <vt:lpstr>El Principio de la Honra</vt:lpstr>
      <vt:lpstr>Honra Asociada a Finanzas</vt:lpstr>
      <vt:lpstr>Honrar a Dios</vt:lpstr>
      <vt:lpstr>Honra a los Servidores del Señor</vt:lpstr>
      <vt:lpstr>Honra a los Servidores del Señor</vt:lpstr>
      <vt:lpstr>Honra al Profeta</vt:lpstr>
      <vt:lpstr>Honra a las viudas</vt:lpstr>
      <vt:lpstr>¿A Quiénes Debemos Honrar con Bienes?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Paternidad y Honra</dc:title>
  <dc:creator>Emma de Sosa</dc:creator>
  <cp:lastModifiedBy>Roger</cp:lastModifiedBy>
  <cp:revision>42</cp:revision>
  <dcterms:created xsi:type="dcterms:W3CDTF">2017-08-31T15:25:27Z</dcterms:created>
  <dcterms:modified xsi:type="dcterms:W3CDTF">2017-09-03T14:21:05Z</dcterms:modified>
</cp:coreProperties>
</file>